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21"/>
  </p:notesMasterIdLst>
  <p:handoutMasterIdLst>
    <p:handoutMasterId r:id="rId22"/>
  </p:handoutMasterIdLst>
  <p:sldIdLst>
    <p:sldId id="340" r:id="rId2"/>
    <p:sldId id="442" r:id="rId3"/>
    <p:sldId id="386" r:id="rId4"/>
    <p:sldId id="411" r:id="rId5"/>
    <p:sldId id="385" r:id="rId6"/>
    <p:sldId id="413" r:id="rId7"/>
    <p:sldId id="414" r:id="rId8"/>
    <p:sldId id="416" r:id="rId9"/>
    <p:sldId id="417" r:id="rId10"/>
    <p:sldId id="418" r:id="rId11"/>
    <p:sldId id="419" r:id="rId12"/>
    <p:sldId id="422" r:id="rId13"/>
    <p:sldId id="424" r:id="rId14"/>
    <p:sldId id="415" r:id="rId15"/>
    <p:sldId id="426" r:id="rId16"/>
    <p:sldId id="427" r:id="rId17"/>
    <p:sldId id="440" r:id="rId18"/>
    <p:sldId id="432" r:id="rId19"/>
    <p:sldId id="421" r:id="rId20"/>
  </p:sldIdLst>
  <p:sldSz cx="9144000" cy="6858000" type="screen4x3"/>
  <p:notesSz cx="6858000" cy="9144000"/>
  <p:custDataLst>
    <p:tags r:id="rId23"/>
  </p:custDataLst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B5F8"/>
    <a:srgbClr val="008000"/>
    <a:srgbClr val="687CF2"/>
    <a:srgbClr val="DADFFC"/>
    <a:srgbClr val="4169E3"/>
    <a:srgbClr val="B1985B"/>
    <a:srgbClr val="D1C39F"/>
    <a:srgbClr val="FF0000"/>
    <a:srgbClr val="F0EBD5"/>
    <a:srgbClr val="FFEBD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04" autoAdjust="0"/>
    <p:restoredTop sz="71429" autoAdjust="0"/>
  </p:normalViewPr>
  <p:slideViewPr>
    <p:cSldViewPr snapToGrid="0">
      <p:cViewPr>
        <p:scale>
          <a:sx n="75" d="100"/>
          <a:sy n="75" d="100"/>
        </p:scale>
        <p:origin x="-1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5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-188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6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6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7C69453D-F0ED-438C-99DF-7F656ACE016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08305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49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49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0659D40-BD12-4A19-AFF7-C6F8998DE2F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869392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39D5C9-017A-40DE-83A1-A2D411FA2B03}" type="slidenum">
              <a:rPr lang="de-DE" smtClean="0"/>
              <a:pPr/>
              <a:t>1</a:t>
            </a:fld>
            <a:endParaRPr lang="de-DE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3094954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smtClean="0">
              <a:latin typeface="Arial" panose="020B0604020202020204" pitchFamily="34" charset="0"/>
            </a:endParaRPr>
          </a:p>
        </p:txBody>
      </p:sp>
      <p:sp>
        <p:nvSpPr>
          <p:cNvPr id="2048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fld id="{D0E372A5-5E3D-4A29-B4CF-BFA5E158DDC0}" type="slidenum">
              <a:rPr lang="de-DE" altLang="de-DE" sz="1200" smtClean="0">
                <a:latin typeface="Arial" panose="020B0604020202020204" pitchFamily="34" charset="0"/>
              </a:rPr>
              <a:pPr/>
              <a:t>13</a:t>
            </a:fld>
            <a:endParaRPr lang="de-DE" altLang="de-DE" sz="12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48899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1FFDB1E-7619-49A7-8297-7D32EB229154}" type="slidenum">
              <a:rPr lang="de-DE" altLang="de-DE" sz="1200">
                <a:latin typeface="Arial" panose="020B0604020202020204" pitchFamily="34" charset="0"/>
              </a:rPr>
              <a:pPr eaLnBrk="1" hangingPunct="1"/>
              <a:t>14</a:t>
            </a:fld>
            <a:endParaRPr lang="de-DE" altLang="de-DE" sz="1200">
              <a:latin typeface="Arial" panose="020B0604020202020204" pitchFamily="34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de-DE" dirty="0" smtClean="0">
                <a:latin typeface="Arial" panose="020B0604020202020204" pitchFamily="34" charset="0"/>
              </a:rPr>
              <a:t>\min\</a:t>
            </a:r>
            <a:r>
              <a:rPr lang="en-GB" altLang="de-DE" dirty="0" err="1" smtClean="0">
                <a:latin typeface="Arial" panose="020B0604020202020204" pitchFamily="34" charset="0"/>
              </a:rPr>
              <a:t>limits_x</a:t>
            </a:r>
            <a:r>
              <a:rPr lang="en-GB" altLang="de-DE" dirty="0" smtClean="0">
                <a:latin typeface="Arial" panose="020B0604020202020204" pitchFamily="34" charset="0"/>
              </a:rPr>
              <a:t> \sum_{</a:t>
            </a:r>
            <a:r>
              <a:rPr lang="en-GB" altLang="de-DE" dirty="0" err="1" smtClean="0">
                <a:latin typeface="Arial" panose="020B0604020202020204" pitchFamily="34" charset="0"/>
              </a:rPr>
              <a:t>i</a:t>
            </a:r>
            <a:r>
              <a:rPr lang="en-GB" altLang="de-DE" dirty="0" smtClean="0">
                <a:latin typeface="Arial" panose="020B0604020202020204" pitchFamily="34" charset="0"/>
              </a:rPr>
              <a:t>=2}^n \sum_{j=1}^n(x_{</a:t>
            </a:r>
            <a:r>
              <a:rPr lang="en-GB" altLang="de-DE" dirty="0" err="1" smtClean="0">
                <a:latin typeface="Arial" panose="020B0604020202020204" pitchFamily="34" charset="0"/>
              </a:rPr>
              <a:t>i,j</a:t>
            </a:r>
            <a:r>
              <a:rPr lang="en-GB" altLang="de-DE" dirty="0" smtClean="0">
                <a:latin typeface="Arial" panose="020B0604020202020204" pitchFamily="34" charset="0"/>
              </a:rPr>
              <a:t>} - x_{i-1,j})^2  +\sum_{</a:t>
            </a:r>
            <a:r>
              <a:rPr lang="en-GB" altLang="de-DE" dirty="0" err="1" smtClean="0">
                <a:latin typeface="Arial" panose="020B0604020202020204" pitchFamily="34" charset="0"/>
              </a:rPr>
              <a:t>i</a:t>
            </a:r>
            <a:r>
              <a:rPr lang="en-GB" altLang="de-DE" dirty="0" smtClean="0">
                <a:latin typeface="Arial" panose="020B0604020202020204" pitchFamily="34" charset="0"/>
              </a:rPr>
              <a:t>=1}^n\sum_{j=2}^n  (x_{</a:t>
            </a:r>
            <a:r>
              <a:rPr lang="en-GB" altLang="de-DE" dirty="0" err="1" smtClean="0">
                <a:latin typeface="Arial" panose="020B0604020202020204" pitchFamily="34" charset="0"/>
              </a:rPr>
              <a:t>i,j</a:t>
            </a:r>
            <a:r>
              <a:rPr lang="en-GB" altLang="de-DE" dirty="0" smtClean="0">
                <a:latin typeface="Arial" panose="020B0604020202020204" pitchFamily="34" charset="0"/>
              </a:rPr>
              <a:t>} - x_{i,j-1})^2 </a:t>
            </a:r>
          </a:p>
          <a:p>
            <a:pPr eaLnBrk="1" hangingPunct="1"/>
            <a:endParaRPr lang="en-GB" altLang="de-DE" dirty="0" smtClean="0">
              <a:latin typeface="Arial" panose="020B0604020202020204" pitchFamily="34" charset="0"/>
            </a:endParaRPr>
          </a:p>
          <a:p>
            <a:pPr eaLnBrk="1" hangingPunct="1"/>
            <a:r>
              <a:rPr lang="en-GB" altLang="de-DE" dirty="0" smtClean="0">
                <a:latin typeface="Arial" panose="020B0604020202020204" pitchFamily="34" charset="0"/>
              </a:rPr>
              <a:t>\min\limits_{x\in\</a:t>
            </a:r>
            <a:r>
              <a:rPr lang="en-GB" altLang="de-DE" dirty="0" err="1" smtClean="0">
                <a:latin typeface="Arial" panose="020B0604020202020204" pitchFamily="34" charset="0"/>
              </a:rPr>
              <a:t>mathbb</a:t>
            </a:r>
            <a:r>
              <a:rPr lang="en-GB" altLang="de-DE" dirty="0" smtClean="0">
                <a:latin typeface="Arial" panose="020B0604020202020204" pitchFamily="34" charset="0"/>
              </a:rPr>
              <a:t>{R}^{n\times n}} \sum_{</a:t>
            </a:r>
            <a:r>
              <a:rPr lang="en-GB" altLang="de-DE" dirty="0" err="1" smtClean="0">
                <a:latin typeface="Arial" panose="020B0604020202020204" pitchFamily="34" charset="0"/>
              </a:rPr>
              <a:t>i</a:t>
            </a:r>
            <a:r>
              <a:rPr lang="en-GB" altLang="de-DE" dirty="0" smtClean="0">
                <a:latin typeface="Arial" panose="020B0604020202020204" pitchFamily="34" charset="0"/>
              </a:rPr>
              <a:t>=2}^n \sum_{j=1}^n(x_{</a:t>
            </a:r>
            <a:r>
              <a:rPr lang="en-GB" altLang="de-DE" dirty="0" err="1" smtClean="0">
                <a:latin typeface="Arial" panose="020B0604020202020204" pitchFamily="34" charset="0"/>
              </a:rPr>
              <a:t>i,j</a:t>
            </a:r>
            <a:r>
              <a:rPr lang="en-GB" altLang="de-DE" dirty="0" smtClean="0">
                <a:latin typeface="Arial" panose="020B0604020202020204" pitchFamily="34" charset="0"/>
              </a:rPr>
              <a:t>} - x_{i-1,j})^2  +\sum_{</a:t>
            </a:r>
            <a:r>
              <a:rPr lang="en-GB" altLang="de-DE" dirty="0" err="1" smtClean="0">
                <a:latin typeface="Arial" panose="020B0604020202020204" pitchFamily="34" charset="0"/>
              </a:rPr>
              <a:t>i</a:t>
            </a:r>
            <a:r>
              <a:rPr lang="en-GB" altLang="de-DE" dirty="0" smtClean="0">
                <a:latin typeface="Arial" panose="020B0604020202020204" pitchFamily="34" charset="0"/>
              </a:rPr>
              <a:t>=1}^n\sum_{j=2}^n  (x_{</a:t>
            </a:r>
            <a:r>
              <a:rPr lang="en-GB" altLang="de-DE" dirty="0" err="1" smtClean="0">
                <a:latin typeface="Arial" panose="020B0604020202020204" pitchFamily="34" charset="0"/>
              </a:rPr>
              <a:t>i,j</a:t>
            </a:r>
            <a:r>
              <a:rPr lang="en-GB" altLang="de-DE" dirty="0" smtClean="0">
                <a:latin typeface="Arial" panose="020B0604020202020204" pitchFamily="34" charset="0"/>
              </a:rPr>
              <a:t>} - x_{i,j-1})^2 </a:t>
            </a:r>
          </a:p>
          <a:p>
            <a:pPr eaLnBrk="1" hangingPunct="1"/>
            <a:endParaRPr lang="en-GB" altLang="de-DE" dirty="0" smtClean="0">
              <a:latin typeface="Arial" panose="020B0604020202020204" pitchFamily="34" charset="0"/>
            </a:endParaRPr>
          </a:p>
          <a:p>
            <a:pPr eaLnBrk="1" hangingPunct="1"/>
            <a:r>
              <a:rPr lang="en-GB" altLang="de-DE" dirty="0" smtClean="0">
                <a:latin typeface="Arial" panose="020B0604020202020204" pitchFamily="34" charset="0"/>
              </a:rPr>
              <a:t>x_{</a:t>
            </a:r>
            <a:r>
              <a:rPr lang="en-GB" altLang="de-DE" dirty="0" err="1" smtClean="0">
                <a:latin typeface="Arial" panose="020B0604020202020204" pitchFamily="34" charset="0"/>
              </a:rPr>
              <a:t>i,j</a:t>
            </a:r>
            <a:r>
              <a:rPr lang="en-GB" altLang="de-DE" dirty="0" smtClean="0">
                <a:latin typeface="Arial" panose="020B0604020202020204" pitchFamily="34" charset="0"/>
              </a:rPr>
              <a:t>} \text{ fixed for } (</a:t>
            </a:r>
            <a:r>
              <a:rPr lang="en-GB" altLang="de-DE" dirty="0" err="1" smtClean="0">
                <a:latin typeface="Arial" panose="020B0604020202020204" pitchFamily="34" charset="0"/>
              </a:rPr>
              <a:t>i,j</a:t>
            </a:r>
            <a:r>
              <a:rPr lang="en-GB" altLang="de-DE" dirty="0" smtClean="0">
                <a:latin typeface="Arial" panose="020B0604020202020204" pitchFamily="34" charset="0"/>
              </a:rPr>
              <a:t>)\in I \subset \{1,\</a:t>
            </a:r>
            <a:r>
              <a:rPr lang="en-GB" altLang="de-DE" dirty="0" err="1" smtClean="0">
                <a:latin typeface="Arial" panose="020B0604020202020204" pitchFamily="34" charset="0"/>
              </a:rPr>
              <a:t>dots,n</a:t>
            </a:r>
            <a:r>
              <a:rPr lang="en-GB" altLang="de-DE" dirty="0" smtClean="0">
                <a:latin typeface="Arial" panose="020B0604020202020204" pitchFamily="34" charset="0"/>
              </a:rPr>
              <a:t>\}^2</a:t>
            </a:r>
          </a:p>
          <a:p>
            <a:pPr eaLnBrk="1" hangingPunct="1"/>
            <a:endParaRPr lang="en-GB" altLang="de-DE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25933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de-DE" smtClean="0">
                <a:latin typeface="Arial" panose="020B0604020202020204" pitchFamily="34" charset="0"/>
              </a:rPr>
              <a:t>\begin{array}{cl}</a:t>
            </a:r>
          </a:p>
          <a:p>
            <a:pPr eaLnBrk="1" hangingPunct="1"/>
            <a:r>
              <a:rPr lang="en-GB" altLang="de-DE" smtClean="0">
                <a:latin typeface="Arial" panose="020B0604020202020204" pitchFamily="34" charset="0"/>
              </a:rPr>
              <a:t>\displaystyle\min_{{\color{Blue} z}\in\mathbb{R}^n} &amp;F({\color{Blue} z},{\color{Red} p})+{\color{Red} r}^T{\color{Blue} z}\\</a:t>
            </a:r>
          </a:p>
          <a:p>
            <a:pPr eaLnBrk="1" hangingPunct="1"/>
            <a:r>
              <a:rPr lang="en-GB" altLang="de-DE" smtClean="0">
                <a:latin typeface="Arial" panose="020B0604020202020204" pitchFamily="34" charset="0"/>
              </a:rPr>
              <a:t>\text{s.t.} &amp; G({\color{Blue} z},{\color{Red} p})+{\color{Red} q} </a:t>
            </a:r>
          </a:p>
          <a:p>
            <a:pPr eaLnBrk="1" hangingPunct="1"/>
            <a:r>
              <a:rPr lang="en-GB" altLang="de-DE" smtClean="0">
                <a:latin typeface="Arial" panose="020B0604020202020204" pitchFamily="34" charset="0"/>
              </a:rPr>
              <a:t>\le 0</a:t>
            </a:r>
          </a:p>
          <a:p>
            <a:pPr eaLnBrk="1" hangingPunct="1"/>
            <a:r>
              <a:rPr lang="en-GB" altLang="de-DE" smtClean="0">
                <a:latin typeface="Arial" panose="020B0604020202020204" pitchFamily="34" charset="0"/>
              </a:rPr>
              <a:t>\end{array}</a:t>
            </a:r>
          </a:p>
          <a:p>
            <a:pPr eaLnBrk="1" hangingPunct="1"/>
            <a:endParaRPr lang="en-GB" altLang="de-DE" smtClean="0">
              <a:latin typeface="Arial" panose="020B0604020202020204" pitchFamily="34" charset="0"/>
            </a:endParaRPr>
          </a:p>
          <a:p>
            <a:pPr eaLnBrk="1" hangingPunct="1"/>
            <a:r>
              <a:rPr lang="en-GB" altLang="de-DE" smtClean="0">
                <a:latin typeface="Arial" panose="020B0604020202020204" pitchFamily="34" charset="0"/>
              </a:rPr>
              <a:t>\frac{\text{d}{\color{Blue} z}}{\text{d}{\color{Red} p}}({\color{Red} p_0})</a:t>
            </a:r>
          </a:p>
          <a:p>
            <a:pPr eaLnBrk="1" hangingPunct="1"/>
            <a:endParaRPr lang="en-GB" altLang="de-DE" smtClean="0">
              <a:latin typeface="Arial" panose="020B0604020202020204" pitchFamily="34" charset="0"/>
            </a:endParaRPr>
          </a:p>
          <a:p>
            <a:pPr eaLnBrk="1" hangingPunct="1"/>
            <a:r>
              <a:rPr lang="en-GB" altLang="de-DE" smtClean="0">
                <a:latin typeface="Arial" panose="020B0604020202020204" pitchFamily="34" charset="0"/>
              </a:rPr>
              <a:t>We used </a:t>
            </a:r>
            <a:r>
              <a:rPr lang="en-GB" altLang="de-DE" b="1" smtClean="0">
                <a:latin typeface="Arial" panose="020B0604020202020204" pitchFamily="34" charset="0"/>
              </a:rPr>
              <a:t>extended concep</a:t>
            </a:r>
            <a:r>
              <a:rPr lang="en-GB" altLang="de-DE" smtClean="0">
                <a:latin typeface="Arial" panose="020B0604020202020204" pitchFamily="34" charset="0"/>
              </a:rPr>
              <a:t>t taking equality as well as inequ. Constraints into account while at the same time </a:t>
            </a:r>
            <a:r>
              <a:rPr lang="en-GB" altLang="de-DE" b="1" smtClean="0">
                <a:latin typeface="Arial" panose="020B0604020202020204" pitchFamily="34" charset="0"/>
              </a:rPr>
              <a:t>eliminating nlp fractals like relaxation/regularisatio</a:t>
            </a:r>
            <a:r>
              <a:rPr lang="en-GB" altLang="de-DE" smtClean="0">
                <a:latin typeface="Arial" panose="020B0604020202020204" pitchFamily="34" charset="0"/>
              </a:rPr>
              <a:t>n to obtain the sensitivity differential for free </a:t>
            </a:r>
            <a:r>
              <a:rPr lang="en-GB" altLang="de-DE" b="1" smtClean="0">
                <a:latin typeface="Arial" panose="020B0604020202020204" pitchFamily="34" charset="0"/>
              </a:rPr>
              <a:t>without measurable computational cost</a:t>
            </a:r>
          </a:p>
          <a:p>
            <a:pPr eaLnBrk="1" hangingPunct="1"/>
            <a:endParaRPr lang="en-GB" altLang="de-DE" b="1" smtClean="0">
              <a:latin typeface="Arial" panose="020B0604020202020204" pitchFamily="34" charset="0"/>
            </a:endParaRPr>
          </a:p>
          <a:p>
            <a:pPr eaLnBrk="1" hangingPunct="1"/>
            <a:endParaRPr lang="en-GB" altLang="de-DE" b="1" smtClean="0">
              <a:latin typeface="Arial" panose="020B0604020202020204" pitchFamily="34" charset="0"/>
            </a:endParaRPr>
          </a:p>
          <a:p>
            <a:pPr eaLnBrk="1" hangingPunct="1"/>
            <a:r>
              <a:rPr lang="en-GB" altLang="de-DE" b="1" smtClean="0">
                <a:latin typeface="Arial" panose="020B0604020202020204" pitchFamily="34" charset="0"/>
              </a:rPr>
              <a:t>\left(\begin{array}{ccc} </a:t>
            </a:r>
          </a:p>
          <a:p>
            <a:pPr eaLnBrk="1" hangingPunct="1"/>
            <a:r>
              <a:rPr lang="en-GB" altLang="de-DE" b="1" smtClean="0">
                <a:latin typeface="Arial" panose="020B0604020202020204" pitchFamily="34" charset="0"/>
              </a:rPr>
              <a:t>\nabla_{\color{Blue} z}^2L &amp; \nabla_{\color{Blue} z} G^T \\</a:t>
            </a:r>
          </a:p>
          <a:p>
            <a:pPr eaLnBrk="1" hangingPunct="1"/>
            <a:r>
              <a:rPr lang="en-GB" altLang="de-DE" b="1" smtClean="0">
                <a:latin typeface="Arial" panose="020B0604020202020204" pitchFamily="34" charset="0"/>
              </a:rPr>
              <a:t>\Delta \nabla_{\color{Blue} z} G &amp; \Gamma \\</a:t>
            </a:r>
          </a:p>
          <a:p>
            <a:pPr eaLnBrk="1" hangingPunct="1"/>
            <a:r>
              <a:rPr lang="en-GB" altLang="de-DE" b="1" smtClean="0">
                <a:latin typeface="Arial" panose="020B0604020202020204" pitchFamily="34" charset="0"/>
              </a:rPr>
              <a:t>\end{array}\right)\cdot</a:t>
            </a:r>
          </a:p>
          <a:p>
            <a:pPr eaLnBrk="1" hangingPunct="1"/>
            <a:r>
              <a:rPr lang="en-GB" altLang="de-DE" b="1" smtClean="0">
                <a:latin typeface="Arial" panose="020B0604020202020204" pitchFamily="34" charset="0"/>
              </a:rPr>
              <a:t>\left(\begin{array}{ccc} </a:t>
            </a:r>
          </a:p>
          <a:p>
            <a:pPr eaLnBrk="1" hangingPunct="1"/>
            <a:r>
              <a:rPr lang="en-GB" altLang="de-DE" b="1" smtClean="0">
                <a:latin typeface="Arial" panose="020B0604020202020204" pitchFamily="34" charset="0"/>
              </a:rPr>
              <a:t>\frac{\text{d}{\color{Blue} z}}{\text{d}{\color{Red} p}}({\color{Red} p_0})\\ </a:t>
            </a:r>
          </a:p>
          <a:p>
            <a:pPr eaLnBrk="1" hangingPunct="1"/>
            <a:r>
              <a:rPr lang="en-GB" altLang="de-DE" b="1" smtClean="0">
                <a:latin typeface="Arial" panose="020B0604020202020204" pitchFamily="34" charset="0"/>
              </a:rPr>
              <a:t>\frac{\text{d}{\color{Blue} \lambda}}{\text{d}{\color{Red} p}}({\color{Red} p_0}) </a:t>
            </a:r>
          </a:p>
          <a:p>
            <a:pPr eaLnBrk="1" hangingPunct="1"/>
            <a:r>
              <a:rPr lang="en-GB" altLang="de-DE" b="1" smtClean="0">
                <a:latin typeface="Arial" panose="020B0604020202020204" pitchFamily="34" charset="0"/>
              </a:rPr>
              <a:t>\end{array}\right)</a:t>
            </a:r>
          </a:p>
          <a:p>
            <a:pPr eaLnBrk="1" hangingPunct="1"/>
            <a:r>
              <a:rPr lang="en-GB" altLang="de-DE" b="1" smtClean="0">
                <a:latin typeface="Arial" panose="020B0604020202020204" pitchFamily="34" charset="0"/>
              </a:rPr>
              <a:t>=-</a:t>
            </a:r>
          </a:p>
          <a:p>
            <a:pPr eaLnBrk="1" hangingPunct="1"/>
            <a:r>
              <a:rPr lang="en-GB" altLang="de-DE" b="1" smtClean="0">
                <a:latin typeface="Arial" panose="020B0604020202020204" pitchFamily="34" charset="0"/>
              </a:rPr>
              <a:t>\left(\begin{array}{ccc} \nabla_{{\color{Blue} z}{\color{Red} p}}L\\ \Delta\nabla_{\color{Red} p} G </a:t>
            </a:r>
          </a:p>
          <a:p>
            <a:pPr eaLnBrk="1" hangingPunct="1"/>
            <a:r>
              <a:rPr lang="en-GB" altLang="de-DE" b="1" smtClean="0">
                <a:latin typeface="Arial" panose="020B0604020202020204" pitchFamily="34" charset="0"/>
              </a:rPr>
              <a:t>\end{array}\right)</a:t>
            </a:r>
          </a:p>
          <a:p>
            <a:pPr eaLnBrk="1" hangingPunct="1"/>
            <a:endParaRPr lang="en-GB" altLang="de-DE" b="1" smtClean="0">
              <a:latin typeface="Arial" panose="020B0604020202020204" pitchFamily="34" charset="0"/>
            </a:endParaRPr>
          </a:p>
          <a:p>
            <a:pPr eaLnBrk="1" hangingPunct="1"/>
            <a:endParaRPr lang="en-GB" altLang="de-DE" b="1" smtClean="0">
              <a:latin typeface="Arial" panose="020B0604020202020204" pitchFamily="34" charset="0"/>
            </a:endParaRPr>
          </a:p>
          <a:p>
            <a:pPr eaLnBrk="1" hangingPunct="1"/>
            <a:endParaRPr lang="en-GB" altLang="de-DE" b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56679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8695661-2A25-408B-AF70-AAF276172609}" type="slidenum">
              <a:rPr lang="de-DE" altLang="de-DE"/>
              <a:pPr>
                <a:spcBef>
                  <a:spcPct val="0"/>
                </a:spcBef>
              </a:pPr>
              <a:t>16</a:t>
            </a:fld>
            <a:endParaRPr lang="de-DE" altLang="de-DE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de-DE" smtClean="0">
                <a:latin typeface="Arial" panose="020B0604020202020204" pitchFamily="34" charset="0"/>
              </a:rPr>
              <a:t>\min\limits_x \sum_{i=2}^n \sum_{j=1}^n(x_{i,j} - x_{i-1,j})^2  +\sum_{i=1}^n\sum_{j=2}^n  (x_{i,j} - x_{i,j-1})^2 </a:t>
            </a:r>
          </a:p>
          <a:p>
            <a:pPr eaLnBrk="1" hangingPunct="1"/>
            <a:endParaRPr lang="en-GB" altLang="de-DE" smtClean="0">
              <a:latin typeface="Arial" panose="020B0604020202020204" pitchFamily="34" charset="0"/>
            </a:endParaRPr>
          </a:p>
          <a:p>
            <a:pPr eaLnBrk="1" hangingPunct="1"/>
            <a:r>
              <a:rPr lang="en-GB" altLang="de-DE" smtClean="0">
                <a:latin typeface="Arial" panose="020B0604020202020204" pitchFamily="34" charset="0"/>
              </a:rPr>
              <a:t>\min\limits_{x\in\mathbb{R}^{n\times n}} \sum_{i=2}^n \sum_{j=1}^n(x_{i,j} - x_{i-1,j})^2  +\sum_{i=1}^n\sum_{j=2}^n  (x_{i,j} - x_{i,j-1})^2 </a:t>
            </a:r>
          </a:p>
          <a:p>
            <a:pPr eaLnBrk="1" hangingPunct="1"/>
            <a:endParaRPr lang="en-GB" altLang="de-DE" smtClean="0">
              <a:latin typeface="Arial" panose="020B0604020202020204" pitchFamily="34" charset="0"/>
            </a:endParaRPr>
          </a:p>
          <a:p>
            <a:pPr eaLnBrk="1" hangingPunct="1"/>
            <a:r>
              <a:rPr lang="en-GB" altLang="de-DE" smtClean="0">
                <a:latin typeface="Arial" panose="020B0604020202020204" pitchFamily="34" charset="0"/>
              </a:rPr>
              <a:t>x_{i,j} \text{ fixed for } (i,j)\in I \subset \{1,\dots,n\}^2</a:t>
            </a:r>
          </a:p>
          <a:p>
            <a:pPr eaLnBrk="1" hangingPunct="1"/>
            <a:endParaRPr lang="en-GB" altLang="de-DE" smtClean="0">
              <a:latin typeface="Arial" panose="020B0604020202020204" pitchFamily="34" charset="0"/>
            </a:endParaRPr>
          </a:p>
          <a:p>
            <a:pPr eaLnBrk="1" hangingPunct="1"/>
            <a:r>
              <a:rPr lang="en-GB" altLang="de-DE" smtClean="0">
                <a:latin typeface="Arial" panose="020B0604020202020204" pitchFamily="34" charset="0"/>
              </a:rPr>
              <a:t>x_{i,0}=A \sin \left(\frac{i}{ (n-1)}f\cdot \pi \right) + \delta </a:t>
            </a:r>
          </a:p>
          <a:p>
            <a:pPr eaLnBrk="1" hangingPunct="1"/>
            <a:endParaRPr lang="en-GB" altLang="de-DE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290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BD457AE-D5A1-462B-9CD5-1A03A4060EE3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0074309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BD457AE-D5A1-462B-9CD5-1A03A4060EE3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92195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xmlns="" val="11570900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de-DE" smtClean="0">
                <a:latin typeface="Arial" panose="020B0604020202020204" pitchFamily="34" charset="0"/>
              </a:rPr>
              <a:t>\begin{array}{cl}</a:t>
            </a:r>
          </a:p>
          <a:p>
            <a:r>
              <a:rPr lang="en-GB" altLang="de-DE" smtClean="0">
                <a:latin typeface="Arial" panose="020B0604020202020204" pitchFamily="34" charset="0"/>
              </a:rPr>
              <a:t>\displaystyle\min_{{\color{Blue} z}\in\mathbb{R}^n} &amp; F({\color{Blue} z})\\</a:t>
            </a:r>
          </a:p>
          <a:p>
            <a:r>
              <a:rPr lang="en-GB" altLang="de-DE" smtClean="0">
                <a:latin typeface="Arial" panose="020B0604020202020204" pitchFamily="34" charset="0"/>
              </a:rPr>
              <a:t>\text{s.t.} &amp;  G({\color{Blue} z}) \le 0</a:t>
            </a:r>
          </a:p>
          <a:p>
            <a:r>
              <a:rPr lang="en-GB" altLang="de-DE" smtClean="0">
                <a:latin typeface="Arial" panose="020B0604020202020204" pitchFamily="34" charset="0"/>
              </a:rPr>
              <a:t>\end{array}</a:t>
            </a:r>
          </a:p>
          <a:p>
            <a:endParaRPr lang="en-GB" altLang="de-DE" smtClean="0">
              <a:latin typeface="Arial" panose="020B0604020202020204" pitchFamily="34" charset="0"/>
            </a:endParaRPr>
          </a:p>
          <a:p>
            <a:r>
              <a:rPr lang="en-GB" altLang="de-DE" smtClean="0">
                <a:latin typeface="Arial" panose="020B0604020202020204" pitchFamily="34" charset="0"/>
              </a:rPr>
              <a:t>{\color{Blue} z} = ({\color{Blue} u^1},\dots, {\color{Blue} u^N},{\color{Blue} x^1}, \dots, {\color{Blue} x^N})</a:t>
            </a:r>
          </a:p>
          <a:p>
            <a:endParaRPr lang="en-GB" altLang="de-DE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1929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56979C-3BE7-42C3-86DB-17362A0CA30B}" type="slidenum">
              <a:rPr lang="de-DE" altLang="de-DE" sz="1200">
                <a:latin typeface="Arial" panose="020B0604020202020204" pitchFamily="34" charset="0"/>
              </a:rPr>
              <a:pPr eaLnBrk="1" hangingPunct="1"/>
              <a:t>7</a:t>
            </a:fld>
            <a:endParaRPr lang="de-DE" altLang="de-DE" sz="1200">
              <a:latin typeface="Arial" panose="020B0604020202020204" pitchFamily="34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de-DE" smtClean="0">
              <a:latin typeface="Arial" panose="020B0604020202020204" pitchFamily="34" charset="0"/>
            </a:endParaRPr>
          </a:p>
          <a:p>
            <a:pPr eaLnBrk="1" hangingPunct="1"/>
            <a:endParaRPr lang="en-GB" altLang="de-DE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09510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\</a:t>
            </a:r>
            <a:r>
              <a:rPr lang="fr-FR" dirty="0" err="1" smtClean="0"/>
              <a:t>begin</a:t>
            </a:r>
            <a:r>
              <a:rPr lang="fr-FR" dirty="0" smtClean="0"/>
              <a:t>{</a:t>
            </a:r>
            <a:r>
              <a:rPr lang="fr-FR" dirty="0" err="1" smtClean="0"/>
              <a:t>array</a:t>
            </a:r>
            <a:r>
              <a:rPr lang="fr-FR" dirty="0" smtClean="0"/>
              <a:t>}{</a:t>
            </a:r>
            <a:r>
              <a:rPr lang="fr-FR" dirty="0" err="1" smtClean="0"/>
              <a:t>rl</a:t>
            </a:r>
            <a:r>
              <a:rPr lang="fr-FR" dirty="0" smtClean="0"/>
              <a:t>} </a:t>
            </a:r>
          </a:p>
          <a:p>
            <a:r>
              <a:rPr lang="fr-FR" dirty="0" smtClean="0"/>
              <a:t>\min &amp; x_1^2 + 2x_2^2 -x_3 \\</a:t>
            </a:r>
          </a:p>
          <a:p>
            <a:r>
              <a:rPr lang="fr-FR" dirty="0" smtClean="0"/>
              <a:t>\</a:t>
            </a:r>
            <a:r>
              <a:rPr lang="fr-FR" dirty="0" err="1" smtClean="0"/>
              <a:t>text</a:t>
            </a:r>
            <a:r>
              <a:rPr lang="fr-FR" dirty="0" smtClean="0"/>
              <a:t> {s.t.} &amp; -0.5 \le x_1  \\</a:t>
            </a:r>
          </a:p>
          <a:p>
            <a:r>
              <a:rPr lang="fr-FR" dirty="0" smtClean="0"/>
              <a:t>&amp;-2 \le x_2 \\</a:t>
            </a:r>
          </a:p>
          <a:p>
            <a:r>
              <a:rPr lang="fr-FR" dirty="0" smtClean="0"/>
              <a:t>&amp;0 \le x_3 \le 2 \\</a:t>
            </a:r>
          </a:p>
          <a:p>
            <a:r>
              <a:rPr lang="fr-FR" dirty="0" smtClean="0"/>
              <a:t>&amp;-2 \le x_4 \le 2 \\</a:t>
            </a:r>
          </a:p>
          <a:p>
            <a:r>
              <a:rPr lang="fr-FR" dirty="0" smtClean="0"/>
              <a:t>&amp; x_1^2 + x_3^2 + x_1 x_3 = 1 \\</a:t>
            </a:r>
          </a:p>
          <a:p>
            <a:r>
              <a:rPr lang="fr-FR" dirty="0" smtClean="0"/>
              <a:t>&amp; x_3-x_4  \le -1 \\</a:t>
            </a:r>
          </a:p>
          <a:p>
            <a:r>
              <a:rPr lang="fr-FR" dirty="0" smtClean="0"/>
              <a:t>&amp; 2.5 \le x_2+x_4 \le 5</a:t>
            </a:r>
          </a:p>
          <a:p>
            <a:r>
              <a:rPr lang="fr-FR" dirty="0" smtClean="0"/>
              <a:t>\end{</a:t>
            </a:r>
            <a:r>
              <a:rPr lang="fr-FR" dirty="0" err="1" smtClean="0"/>
              <a:t>array</a:t>
            </a:r>
            <a:r>
              <a:rPr lang="fr-FR" dirty="0" smtClean="0"/>
              <a:t>}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659D40-BD12-4A19-AFF7-C6F8998DE2F9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2867515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659D40-BD12-4A19-AFF7-C6F8998DE2F9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5894933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659D40-BD12-4A19-AFF7-C6F8998DE2F9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42327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14541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05600" y="838200"/>
            <a:ext cx="2133600" cy="5105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04800" y="838200"/>
            <a:ext cx="6248400" cy="5105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el, Text und Medien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534400" cy="1295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304800" y="2362200"/>
            <a:ext cx="4191000" cy="35814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Medienplatzhalter 3"/>
          <p:cNvSpPr>
            <a:spLocks noGrp="1"/>
          </p:cNvSpPr>
          <p:nvPr>
            <p:ph type="media" sz="half" idx="2"/>
          </p:nvPr>
        </p:nvSpPr>
        <p:spPr>
          <a:xfrm>
            <a:off x="4648200" y="2362200"/>
            <a:ext cx="4191000" cy="3581400"/>
          </a:xfrm>
        </p:spPr>
        <p:txBody>
          <a:bodyPr/>
          <a:lstStyle/>
          <a:p>
            <a:pPr lvl="0"/>
            <a:endParaRPr lang="de-DE" noProof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534400" cy="1295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304800" y="2362200"/>
            <a:ext cx="4191000" cy="35814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362200"/>
            <a:ext cx="4191000" cy="35814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4800" y="2362200"/>
            <a:ext cx="4191000" cy="3581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362200"/>
            <a:ext cx="4191000" cy="3581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DF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838200"/>
            <a:ext cx="8534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dirty="0" smtClean="0"/>
              <a:t>Hier klicken, um Master-Titelformat zu bearbeiten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2362200"/>
            <a:ext cx="8534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dirty="0" smtClean="0"/>
              <a:t>Hier klicken, um Master-Textformat zu bearbeiten</a:t>
            </a:r>
          </a:p>
          <a:p>
            <a:pPr lvl="1"/>
            <a:r>
              <a:rPr lang="de-DE" altLang="en-US" dirty="0" smtClean="0"/>
              <a:t>Zweite Ebene</a:t>
            </a:r>
          </a:p>
          <a:p>
            <a:pPr lvl="2"/>
            <a:r>
              <a:rPr lang="de-DE" altLang="en-US" dirty="0" smtClean="0"/>
              <a:t>Dritte Ebene</a:t>
            </a:r>
          </a:p>
          <a:p>
            <a:pPr lvl="3"/>
            <a:r>
              <a:rPr lang="de-DE" altLang="en-US" dirty="0" smtClean="0"/>
              <a:t>Vierte Ebene</a:t>
            </a:r>
          </a:p>
          <a:p>
            <a:pPr lvl="4"/>
            <a:r>
              <a:rPr lang="de-DE" altLang="en-US" dirty="0" smtClean="0"/>
              <a:t>Fünfte Ebene</a:t>
            </a:r>
          </a:p>
        </p:txBody>
      </p:sp>
      <p:pic>
        <p:nvPicPr>
          <p:cNvPr id="4" name="Picture 2" descr="D:\Seafile\Meine Bibliothek\OSE4\Book\oselogo.png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5778000"/>
            <a:ext cx="1914930" cy="1080000"/>
          </a:xfrm>
          <a:prstGeom prst="rect">
            <a:avLst/>
          </a:prstGeom>
          <a:noFill/>
        </p:spPr>
      </p:pic>
      <p:pic>
        <p:nvPicPr>
          <p:cNvPr id="5" name="Picture 4" descr="D:\Seafile\Meine Bibliothek\OSE4\Book\oselogo2.png"/>
          <p:cNvPicPr>
            <a:picLocks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 flipH="1">
            <a:off x="1896761" y="5778000"/>
            <a:ext cx="7247237" cy="1080000"/>
          </a:xfrm>
          <a:prstGeom prst="rect">
            <a:avLst/>
          </a:prstGeom>
          <a:noFill/>
        </p:spPr>
      </p:pic>
      <p:sp>
        <p:nvSpPr>
          <p:cNvPr id="6" name="Rectangle 3"/>
          <p:cNvSpPr txBox="1">
            <a:spLocks noChangeArrowheads="1"/>
          </p:cNvSpPr>
          <p:nvPr userDrawn="1"/>
        </p:nvSpPr>
        <p:spPr>
          <a:xfrm>
            <a:off x="7109012" y="6362114"/>
            <a:ext cx="2034988" cy="495886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169E3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Matthias Knauer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2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jpeg"/><Relationship Id="rId1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" y="2614862"/>
            <a:ext cx="9143999" cy="1395662"/>
          </a:xfrm>
        </p:spPr>
        <p:txBody>
          <a:bodyPr/>
          <a:lstStyle/>
          <a:p>
            <a:r>
              <a:rPr lang="en-US" dirty="0" smtClean="0"/>
              <a:t>Tutorial:</a:t>
            </a:r>
            <a:br>
              <a:rPr lang="en-US" dirty="0" smtClean="0"/>
            </a:br>
            <a:r>
              <a:rPr lang="en-US" dirty="0" err="1" smtClean="0"/>
              <a:t>Optimisation</a:t>
            </a:r>
            <a:r>
              <a:rPr lang="en-US" dirty="0" smtClean="0"/>
              <a:t> with WORHP Lab</a:t>
            </a:r>
            <a:endParaRPr lang="en-GB" dirty="0" smtClean="0"/>
          </a:p>
        </p:txBody>
      </p:sp>
      <p:pic>
        <p:nvPicPr>
          <p:cNvPr id="11" name="Grafik 10" descr="UB_logo_EXZELLEN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6031" y="330502"/>
            <a:ext cx="2197941" cy="367260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7271309" y="1396645"/>
            <a:ext cx="1872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de-DE" sz="1400" dirty="0" smtClean="0">
                <a:latin typeface="Calibri" pitchFamily="34" charset="0"/>
              </a:rPr>
              <a:t>AG Optimierung und Optimale Steuerung</a:t>
            </a:r>
          </a:p>
        </p:txBody>
      </p:sp>
      <p:pic>
        <p:nvPicPr>
          <p:cNvPr id="14" name="Picture 9" descr="C:\Users\matieu\Dropbox\Vortraege\Science Slam\Lagerhaus 2014.06.04\Bild1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3753" y="260250"/>
            <a:ext cx="1463675" cy="1169988"/>
          </a:xfrm>
          <a:prstGeom prst="rect">
            <a:avLst/>
          </a:prstGeom>
          <a:noFill/>
        </p:spPr>
      </p:pic>
      <p:sp>
        <p:nvSpPr>
          <p:cNvPr id="15" name="Textfeld 14"/>
          <p:cNvSpPr txBox="1"/>
          <p:nvPr/>
        </p:nvSpPr>
        <p:spPr>
          <a:xfrm>
            <a:off x="7871517" y="1139157"/>
            <a:ext cx="1272483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  <a:spcBef>
                <a:spcPts val="0"/>
              </a:spcBef>
            </a:pPr>
            <a:r>
              <a:rPr lang="de-DE" sz="1000" dirty="0" smtClean="0">
                <a:latin typeface="Calibri" pitchFamily="34" charset="0"/>
              </a:rPr>
              <a:t>Zentrum für</a:t>
            </a:r>
          </a:p>
          <a:p>
            <a:pPr>
              <a:lnSpc>
                <a:spcPts val="1000"/>
              </a:lnSpc>
              <a:spcBef>
                <a:spcPts val="0"/>
              </a:spcBef>
            </a:pPr>
            <a:r>
              <a:rPr lang="de-DE" sz="1000" dirty="0" smtClean="0">
                <a:latin typeface="Calibri" pitchFamily="34" charset="0"/>
              </a:rPr>
              <a:t>Technomathematik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"/>
          <p:cNvSpPr txBox="1">
            <a:spLocks/>
          </p:cNvSpPr>
          <p:nvPr/>
        </p:nvSpPr>
        <p:spPr bwMode="auto">
          <a:xfrm>
            <a:off x="365312" y="1565088"/>
            <a:ext cx="4397188" cy="2545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lvl="0" indent="-342900">
              <a:spcBef>
                <a:spcPct val="20000"/>
              </a:spcBef>
              <a:buSzPct val="100000"/>
              <a:buFont typeface="Wingdings 2" pitchFamily="18" charset="2"/>
              <a:buChar char=""/>
              <a:defRPr/>
            </a:pPr>
            <a:r>
              <a:rPr lang="en-US" sz="18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Change initial guess of this problem:</a:t>
            </a:r>
          </a:p>
          <a:p>
            <a:pPr marL="342900" lvl="0" indent="-342900">
              <a:spcBef>
                <a:spcPct val="20000"/>
              </a:spcBef>
              <a:buSzPct val="100000"/>
              <a:buFont typeface="Wingdings 2" pitchFamily="18" charset="2"/>
              <a:buChar char=""/>
              <a:defRPr/>
            </a:pPr>
            <a:endParaRPr lang="en-US" sz="1800" kern="0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lvl="0" indent="-342900">
              <a:spcBef>
                <a:spcPct val="20000"/>
              </a:spcBef>
              <a:buSzPct val="100000"/>
              <a:buFont typeface="Wingdings 2" pitchFamily="18" charset="2"/>
              <a:buChar char=""/>
              <a:defRPr/>
            </a:pPr>
            <a:endParaRPr lang="en-US" sz="1800" kern="0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lvl="0" indent="-342900">
              <a:spcBef>
                <a:spcPct val="20000"/>
              </a:spcBef>
              <a:buSzPct val="100000"/>
              <a:defRPr/>
            </a:pPr>
            <a:endParaRPr lang="en-US" sz="1800" kern="0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lvl="0" indent="-342900">
              <a:spcBef>
                <a:spcPct val="20000"/>
              </a:spcBef>
              <a:buSzPct val="100000"/>
              <a:buFont typeface="Wingdings 2" pitchFamily="18" charset="2"/>
              <a:buChar char=""/>
              <a:defRPr/>
            </a:pPr>
            <a:r>
              <a:rPr lang="en-US" sz="18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Change powers:</a:t>
            </a:r>
          </a:p>
          <a:p>
            <a:pPr marL="342900" lvl="0" indent="-342900">
              <a:spcBef>
                <a:spcPct val="20000"/>
              </a:spcBef>
              <a:buSzPct val="100000"/>
              <a:buFont typeface="Wingdings 2" pitchFamily="18" charset="2"/>
              <a:buChar char=""/>
              <a:defRPr/>
            </a:pPr>
            <a:endParaRPr lang="en-US" sz="1800" kern="0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lvl="0" indent="-342900">
              <a:spcBef>
                <a:spcPct val="20000"/>
              </a:spcBef>
              <a:buSzPct val="100000"/>
              <a:buFont typeface="Wingdings 2" pitchFamily="18" charset="2"/>
              <a:buChar char=""/>
              <a:defRPr/>
            </a:pPr>
            <a:endParaRPr lang="en-US" sz="1800" kern="0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lvl="0" indent="-342900">
              <a:spcBef>
                <a:spcPct val="20000"/>
              </a:spcBef>
              <a:buSzPct val="100000"/>
              <a:buFont typeface="Wingdings 2" pitchFamily="18" charset="2"/>
              <a:buChar char=""/>
              <a:defRPr/>
            </a:pPr>
            <a:r>
              <a:rPr lang="en-US" sz="18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Adjust </a:t>
            </a:r>
            <a:r>
              <a:rPr lang="en-US" sz="18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TolOpti</a:t>
            </a:r>
            <a:endParaRPr lang="en-US" sz="1800" kern="0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lvl="0" indent="-342900">
              <a:spcBef>
                <a:spcPct val="20000"/>
              </a:spcBef>
              <a:buSzPct val="100000"/>
              <a:buFont typeface="Wingdings 2" pitchFamily="18" charset="2"/>
              <a:buChar char=""/>
              <a:defRPr/>
            </a:pPr>
            <a:endParaRPr lang="de-DE" sz="1800" kern="0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lvl="0" indent="-342900">
              <a:spcBef>
                <a:spcPct val="20000"/>
              </a:spcBef>
              <a:buSzPct val="100000"/>
              <a:buFont typeface="Wingdings 2" pitchFamily="18" charset="2"/>
              <a:buChar char=""/>
              <a:defRPr/>
            </a:pPr>
            <a:endParaRPr lang="de-DE" sz="1800" kern="0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lvl="0" indent="-342900">
              <a:spcBef>
                <a:spcPct val="20000"/>
              </a:spcBef>
              <a:buSzPct val="100000"/>
              <a:buFont typeface="Wingdings 2" pitchFamily="18" charset="2"/>
              <a:buChar char=""/>
              <a:defRPr/>
            </a:pPr>
            <a:endParaRPr lang="de-DE" sz="1800" kern="0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lvl="0" indent="-342900">
              <a:spcBef>
                <a:spcPct val="20000"/>
              </a:spcBef>
              <a:buSzPct val="100000"/>
              <a:buFont typeface="Wingdings 2" pitchFamily="18" charset="2"/>
              <a:buChar char=""/>
              <a:defRPr/>
            </a:pPr>
            <a:endParaRPr lang="de-DE" sz="1800" kern="0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Wingdings 2" pitchFamily="18" charset="2"/>
              <a:buChar char=""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0" y="58552"/>
            <a:ext cx="8534400" cy="1295400"/>
          </a:xfrm>
        </p:spPr>
        <p:txBody>
          <a:bodyPr/>
          <a:lstStyle/>
          <a:p>
            <a:r>
              <a:rPr lang="de-DE" dirty="0" err="1" smtClean="0"/>
              <a:t>Optimization</a:t>
            </a:r>
            <a:r>
              <a:rPr lang="de-DE" dirty="0" smtClean="0"/>
              <a:t> in IR²</a:t>
            </a:r>
            <a:endParaRPr lang="de-DE" dirty="0"/>
          </a:p>
        </p:txBody>
      </p:sp>
      <p:sp>
        <p:nvSpPr>
          <p:cNvPr id="7" name="Rechteck 6"/>
          <p:cNvSpPr>
            <a:spLocks noChangeArrowheads="1"/>
          </p:cNvSpPr>
          <p:nvPr/>
        </p:nvSpPr>
        <p:spPr bwMode="auto">
          <a:xfrm>
            <a:off x="5102000" y="1450730"/>
            <a:ext cx="4042000" cy="4363457"/>
          </a:xfrm>
          <a:prstGeom prst="rect">
            <a:avLst/>
          </a:prstGeom>
          <a:solidFill>
            <a:srgbClr val="AAB5F8">
              <a:alpha val="5019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de-DE" sz="1400" b="1" dirty="0" smtClean="0">
                <a:latin typeface="Calibri" panose="020F0502020204030204" pitchFamily="34" charset="0"/>
              </a:rPr>
              <a:t>Graphics in WORHP Lab</a:t>
            </a:r>
          </a:p>
          <a:p>
            <a:endParaRPr lang="de-DE" sz="1400" dirty="0" smtClean="0">
              <a:latin typeface="Calibri" panose="020F0502020204030204" pitchFamily="34" charset="0"/>
            </a:endParaRPr>
          </a:p>
          <a:p>
            <a:r>
              <a:rPr lang="de-DE" sz="1400" dirty="0">
                <a:latin typeface="Calibri" panose="020F0502020204030204" pitchFamily="34" charset="0"/>
              </a:rPr>
              <a:t>// </a:t>
            </a:r>
            <a:r>
              <a:rPr lang="de-DE" sz="1400" dirty="0" smtClean="0">
                <a:latin typeface="Calibri" panose="020F0502020204030204" pitchFamily="34" charset="0"/>
              </a:rPr>
              <a:t>Draw </a:t>
            </a:r>
            <a:r>
              <a:rPr lang="de-DE" sz="1400" dirty="0" err="1" smtClean="0">
                <a:latin typeface="Calibri" panose="020F0502020204030204" pitchFamily="34" charset="0"/>
              </a:rPr>
              <a:t>point</a:t>
            </a:r>
            <a:r>
              <a:rPr lang="de-DE" sz="1400" dirty="0" smtClean="0">
                <a:latin typeface="Calibri" panose="020F0502020204030204" pitchFamily="34" charset="0"/>
              </a:rPr>
              <a:t> at </a:t>
            </a:r>
            <a:r>
              <a:rPr lang="de-DE" sz="1400" dirty="0">
                <a:latin typeface="Calibri" panose="020F0502020204030204" pitchFamily="34" charset="0"/>
              </a:rPr>
              <a:t>(</a:t>
            </a:r>
            <a:r>
              <a:rPr lang="de-DE" sz="1400" dirty="0" err="1" smtClean="0">
                <a:latin typeface="Calibri" panose="020F0502020204030204" pitchFamily="34" charset="0"/>
              </a:rPr>
              <a:t>ax</a:t>
            </a:r>
            <a:r>
              <a:rPr lang="de-DE" sz="1400" dirty="0" smtClean="0">
                <a:latin typeface="Calibri" panose="020F0502020204030204" pitchFamily="34" charset="0"/>
              </a:rPr>
              <a:t>, </a:t>
            </a:r>
            <a:r>
              <a:rPr lang="de-DE" sz="1400" dirty="0" err="1" smtClean="0">
                <a:latin typeface="Calibri" panose="020F0502020204030204" pitchFamily="34" charset="0"/>
              </a:rPr>
              <a:t>ay</a:t>
            </a:r>
            <a:r>
              <a:rPr lang="de-DE" sz="1400" dirty="0" smtClean="0">
                <a:latin typeface="Calibri" panose="020F0502020204030204" pitchFamily="34" charset="0"/>
              </a:rPr>
              <a:t>, </a:t>
            </a:r>
            <a:r>
              <a:rPr lang="de-DE" sz="1400" dirty="0" err="1">
                <a:latin typeface="Calibri" panose="020F0502020204030204" pitchFamily="34" charset="0"/>
              </a:rPr>
              <a:t>az</a:t>
            </a:r>
            <a:r>
              <a:rPr lang="de-DE" sz="1400" dirty="0" smtClean="0">
                <a:latin typeface="Calibri" panose="020F0502020204030204" pitchFamily="34" charset="0"/>
              </a:rPr>
              <a:t>)</a:t>
            </a:r>
            <a:endParaRPr lang="de-DE" sz="1400" dirty="0">
              <a:latin typeface="Calibri" panose="020F0502020204030204" pitchFamily="34" charset="0"/>
            </a:endParaRPr>
          </a:p>
          <a:p>
            <a:r>
              <a:rPr lang="de-DE" sz="1400" dirty="0" smtClean="0">
                <a:latin typeface="Calibri" panose="020F0502020204030204" pitchFamily="34" charset="0"/>
              </a:rPr>
              <a:t>Punkt(</a:t>
            </a:r>
            <a:r>
              <a:rPr lang="de-DE" sz="1400" dirty="0" err="1" smtClean="0">
                <a:latin typeface="Calibri" panose="020F0502020204030204" pitchFamily="34" charset="0"/>
              </a:rPr>
              <a:t>ax</a:t>
            </a:r>
            <a:r>
              <a:rPr lang="de-DE" sz="1400" dirty="0" smtClean="0">
                <a:latin typeface="Calibri" panose="020F0502020204030204" pitchFamily="34" charset="0"/>
              </a:rPr>
              <a:t>, </a:t>
            </a:r>
            <a:r>
              <a:rPr lang="de-DE" sz="1400" dirty="0" err="1" smtClean="0">
                <a:latin typeface="Calibri" panose="020F0502020204030204" pitchFamily="34" charset="0"/>
              </a:rPr>
              <a:t>ay</a:t>
            </a:r>
            <a:r>
              <a:rPr lang="de-DE" sz="1400" dirty="0" smtClean="0">
                <a:latin typeface="Calibri" panose="020F0502020204030204" pitchFamily="34" charset="0"/>
              </a:rPr>
              <a:t>, </a:t>
            </a:r>
            <a:r>
              <a:rPr lang="de-DE" sz="1400" dirty="0" err="1">
                <a:latin typeface="Calibri" panose="020F0502020204030204" pitchFamily="34" charset="0"/>
              </a:rPr>
              <a:t>az</a:t>
            </a:r>
            <a:r>
              <a:rPr lang="de-DE" sz="1400" dirty="0">
                <a:latin typeface="Calibri" panose="020F0502020204030204" pitchFamily="34" charset="0"/>
              </a:rPr>
              <a:t>);</a:t>
            </a:r>
          </a:p>
          <a:p>
            <a:endParaRPr lang="de-DE" sz="1400" dirty="0">
              <a:latin typeface="Calibri" panose="020F0502020204030204" pitchFamily="34" charset="0"/>
            </a:endParaRPr>
          </a:p>
          <a:p>
            <a:r>
              <a:rPr lang="de-DE" sz="1400" dirty="0" smtClean="0">
                <a:latin typeface="Calibri" panose="020F0502020204030204" pitchFamily="34" charset="0"/>
              </a:rPr>
              <a:t>// Draw </a:t>
            </a:r>
            <a:r>
              <a:rPr lang="de-DE" sz="1400" dirty="0" err="1" smtClean="0">
                <a:latin typeface="Calibri" panose="020F0502020204030204" pitchFamily="34" charset="0"/>
              </a:rPr>
              <a:t>line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from</a:t>
            </a:r>
            <a:r>
              <a:rPr lang="de-DE" sz="1400" dirty="0" smtClean="0">
                <a:latin typeface="Calibri" panose="020F0502020204030204" pitchFamily="34" charset="0"/>
              </a:rPr>
              <a:t> (</a:t>
            </a:r>
            <a:r>
              <a:rPr lang="de-DE" sz="1400" dirty="0" err="1" smtClean="0">
                <a:latin typeface="Calibri" panose="020F0502020204030204" pitchFamily="34" charset="0"/>
              </a:rPr>
              <a:t>ax</a:t>
            </a:r>
            <a:r>
              <a:rPr lang="de-DE" sz="1400" dirty="0" smtClean="0">
                <a:latin typeface="Calibri" panose="020F0502020204030204" pitchFamily="34" charset="0"/>
              </a:rPr>
              <a:t>, </a:t>
            </a:r>
            <a:r>
              <a:rPr lang="de-DE" sz="1400" dirty="0" err="1" smtClean="0">
                <a:latin typeface="Calibri" panose="020F0502020204030204" pitchFamily="34" charset="0"/>
              </a:rPr>
              <a:t>ay</a:t>
            </a:r>
            <a:r>
              <a:rPr lang="de-DE" sz="1400" dirty="0" smtClean="0">
                <a:latin typeface="Calibri" panose="020F0502020204030204" pitchFamily="34" charset="0"/>
              </a:rPr>
              <a:t>, </a:t>
            </a:r>
            <a:r>
              <a:rPr lang="de-DE" sz="1400" dirty="0" err="1">
                <a:latin typeface="Calibri" panose="020F0502020204030204" pitchFamily="34" charset="0"/>
              </a:rPr>
              <a:t>az</a:t>
            </a:r>
            <a:r>
              <a:rPr lang="de-DE" sz="1400" dirty="0">
                <a:latin typeface="Calibri" panose="020F0502020204030204" pitchFamily="34" charset="0"/>
              </a:rPr>
              <a:t>) </a:t>
            </a:r>
            <a:r>
              <a:rPr lang="de-DE" sz="1400" dirty="0" err="1" smtClean="0">
                <a:latin typeface="Calibri" panose="020F0502020204030204" pitchFamily="34" charset="0"/>
              </a:rPr>
              <a:t>to</a:t>
            </a:r>
            <a:r>
              <a:rPr lang="de-DE" sz="1400" dirty="0" smtClean="0">
                <a:latin typeface="Calibri" panose="020F0502020204030204" pitchFamily="34" charset="0"/>
              </a:rPr>
              <a:t> (</a:t>
            </a:r>
            <a:r>
              <a:rPr lang="de-DE" sz="1400" dirty="0" err="1" smtClean="0">
                <a:latin typeface="Calibri" panose="020F0502020204030204" pitchFamily="34" charset="0"/>
              </a:rPr>
              <a:t>bx</a:t>
            </a:r>
            <a:r>
              <a:rPr lang="de-DE" sz="1400" dirty="0" smtClean="0">
                <a:latin typeface="Calibri" panose="020F0502020204030204" pitchFamily="34" charset="0"/>
              </a:rPr>
              <a:t>, </a:t>
            </a:r>
            <a:r>
              <a:rPr lang="de-DE" sz="1400" dirty="0" err="1" smtClean="0">
                <a:latin typeface="Calibri" panose="020F0502020204030204" pitchFamily="34" charset="0"/>
              </a:rPr>
              <a:t>by</a:t>
            </a:r>
            <a:r>
              <a:rPr lang="de-DE" sz="1400" dirty="0" smtClean="0">
                <a:latin typeface="Calibri" panose="020F0502020204030204" pitchFamily="34" charset="0"/>
              </a:rPr>
              <a:t>, </a:t>
            </a:r>
            <a:r>
              <a:rPr lang="de-DE" sz="1400" dirty="0" err="1">
                <a:latin typeface="Calibri" panose="020F0502020204030204" pitchFamily="34" charset="0"/>
              </a:rPr>
              <a:t>bz</a:t>
            </a:r>
            <a:r>
              <a:rPr lang="de-DE" sz="1400" dirty="0" smtClean="0">
                <a:latin typeface="Calibri" panose="020F0502020204030204" pitchFamily="34" charset="0"/>
              </a:rPr>
              <a:t>)</a:t>
            </a:r>
            <a:endParaRPr lang="de-DE" sz="1400" dirty="0">
              <a:latin typeface="Calibri" panose="020F0502020204030204" pitchFamily="34" charset="0"/>
            </a:endParaRPr>
          </a:p>
          <a:p>
            <a:r>
              <a:rPr lang="de-DE" sz="1400" dirty="0" smtClean="0">
                <a:latin typeface="Calibri" panose="020F0502020204030204" pitchFamily="34" charset="0"/>
              </a:rPr>
              <a:t>Linie(</a:t>
            </a:r>
            <a:r>
              <a:rPr lang="de-DE" sz="1400" dirty="0" err="1" smtClean="0">
                <a:latin typeface="Calibri" panose="020F0502020204030204" pitchFamily="34" charset="0"/>
              </a:rPr>
              <a:t>ax</a:t>
            </a:r>
            <a:r>
              <a:rPr lang="de-DE" sz="1400" dirty="0" smtClean="0">
                <a:latin typeface="Calibri" panose="020F0502020204030204" pitchFamily="34" charset="0"/>
              </a:rPr>
              <a:t>, </a:t>
            </a:r>
            <a:r>
              <a:rPr lang="de-DE" sz="1400" dirty="0" err="1" smtClean="0">
                <a:latin typeface="Calibri" panose="020F0502020204030204" pitchFamily="34" charset="0"/>
              </a:rPr>
              <a:t>ay</a:t>
            </a:r>
            <a:r>
              <a:rPr lang="de-DE" sz="1400" dirty="0" smtClean="0">
                <a:latin typeface="Calibri" panose="020F0502020204030204" pitchFamily="34" charset="0"/>
              </a:rPr>
              <a:t>, </a:t>
            </a:r>
            <a:r>
              <a:rPr lang="de-DE" sz="1400" dirty="0" err="1" smtClean="0">
                <a:latin typeface="Calibri" panose="020F0502020204030204" pitchFamily="34" charset="0"/>
              </a:rPr>
              <a:t>az</a:t>
            </a:r>
            <a:r>
              <a:rPr lang="de-DE" sz="1400" dirty="0" smtClean="0">
                <a:latin typeface="Calibri" panose="020F0502020204030204" pitchFamily="34" charset="0"/>
              </a:rPr>
              <a:t>, </a:t>
            </a:r>
            <a:r>
              <a:rPr lang="de-DE" sz="1400" dirty="0" err="1" smtClean="0">
                <a:latin typeface="Calibri" panose="020F0502020204030204" pitchFamily="34" charset="0"/>
              </a:rPr>
              <a:t>bx</a:t>
            </a:r>
            <a:r>
              <a:rPr lang="de-DE" sz="1400" dirty="0" smtClean="0">
                <a:latin typeface="Calibri" panose="020F0502020204030204" pitchFamily="34" charset="0"/>
              </a:rPr>
              <a:t>, </a:t>
            </a:r>
            <a:r>
              <a:rPr lang="de-DE" sz="1400" dirty="0" err="1" smtClean="0">
                <a:latin typeface="Calibri" panose="020F0502020204030204" pitchFamily="34" charset="0"/>
              </a:rPr>
              <a:t>by</a:t>
            </a:r>
            <a:r>
              <a:rPr lang="de-DE" sz="1400" dirty="0" smtClean="0">
                <a:latin typeface="Calibri" panose="020F0502020204030204" pitchFamily="34" charset="0"/>
              </a:rPr>
              <a:t>, </a:t>
            </a:r>
            <a:r>
              <a:rPr lang="de-DE" sz="1400" dirty="0" err="1" smtClean="0">
                <a:latin typeface="Calibri" panose="020F0502020204030204" pitchFamily="34" charset="0"/>
              </a:rPr>
              <a:t>bz</a:t>
            </a:r>
            <a:r>
              <a:rPr lang="de-DE" sz="1400" dirty="0" smtClean="0">
                <a:latin typeface="Calibri" panose="020F0502020204030204" pitchFamily="34" charset="0"/>
              </a:rPr>
              <a:t>);</a:t>
            </a:r>
            <a:endParaRPr lang="de-DE" sz="1400" dirty="0">
              <a:latin typeface="Calibri" panose="020F0502020204030204" pitchFamily="34" charset="0"/>
            </a:endParaRPr>
          </a:p>
          <a:p>
            <a:endParaRPr lang="de-DE" sz="1400" dirty="0">
              <a:latin typeface="Calibri" panose="020F0502020204030204" pitchFamily="34" charset="0"/>
            </a:endParaRPr>
          </a:p>
          <a:p>
            <a:r>
              <a:rPr lang="de-DE" sz="1400" dirty="0" smtClean="0">
                <a:latin typeface="Calibri" panose="020F0502020204030204" pitchFamily="34" charset="0"/>
              </a:rPr>
              <a:t>// Box </a:t>
            </a:r>
            <a:r>
              <a:rPr lang="de-DE" sz="1400" dirty="0" err="1" smtClean="0">
                <a:latin typeface="Calibri" panose="020F0502020204030204" pitchFamily="34" charset="0"/>
              </a:rPr>
              <a:t>with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corners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>
                <a:latin typeface="Calibri" panose="020F0502020204030204" pitchFamily="34" charset="0"/>
              </a:rPr>
              <a:t>(</a:t>
            </a:r>
            <a:r>
              <a:rPr lang="de-DE" sz="1400" dirty="0" err="1" smtClean="0">
                <a:latin typeface="Calibri" panose="020F0502020204030204" pitchFamily="34" charset="0"/>
              </a:rPr>
              <a:t>ax</a:t>
            </a:r>
            <a:r>
              <a:rPr lang="de-DE" sz="1400" dirty="0" smtClean="0">
                <a:latin typeface="Calibri" panose="020F0502020204030204" pitchFamily="34" charset="0"/>
              </a:rPr>
              <a:t>, </a:t>
            </a:r>
            <a:r>
              <a:rPr lang="de-DE" sz="1400" dirty="0" err="1" smtClean="0">
                <a:latin typeface="Calibri" panose="020F0502020204030204" pitchFamily="34" charset="0"/>
              </a:rPr>
              <a:t>ay</a:t>
            </a:r>
            <a:r>
              <a:rPr lang="de-DE" sz="1400" dirty="0" smtClean="0">
                <a:latin typeface="Calibri" panose="020F0502020204030204" pitchFamily="34" charset="0"/>
              </a:rPr>
              <a:t>, </a:t>
            </a:r>
            <a:r>
              <a:rPr lang="de-DE" sz="1400" dirty="0" err="1">
                <a:latin typeface="Calibri" panose="020F0502020204030204" pitchFamily="34" charset="0"/>
              </a:rPr>
              <a:t>az</a:t>
            </a:r>
            <a:r>
              <a:rPr lang="de-DE" sz="1400" dirty="0">
                <a:latin typeface="Calibri" panose="020F0502020204030204" pitchFamily="34" charset="0"/>
              </a:rPr>
              <a:t>), (</a:t>
            </a:r>
            <a:r>
              <a:rPr lang="de-DE" sz="1400" dirty="0" err="1" smtClean="0">
                <a:latin typeface="Calibri" panose="020F0502020204030204" pitchFamily="34" charset="0"/>
              </a:rPr>
              <a:t>bx</a:t>
            </a:r>
            <a:r>
              <a:rPr lang="de-DE" sz="1400" dirty="0" smtClean="0">
                <a:latin typeface="Calibri" panose="020F0502020204030204" pitchFamily="34" charset="0"/>
              </a:rPr>
              <a:t>, </a:t>
            </a:r>
            <a:r>
              <a:rPr lang="de-DE" sz="1400" dirty="0" err="1" smtClean="0">
                <a:latin typeface="Calibri" panose="020F0502020204030204" pitchFamily="34" charset="0"/>
              </a:rPr>
              <a:t>by</a:t>
            </a:r>
            <a:r>
              <a:rPr lang="de-DE" sz="1400" dirty="0" smtClean="0">
                <a:latin typeface="Calibri" panose="020F0502020204030204" pitchFamily="34" charset="0"/>
              </a:rPr>
              <a:t>, </a:t>
            </a:r>
            <a:r>
              <a:rPr lang="de-DE" sz="1400" dirty="0" err="1">
                <a:latin typeface="Calibri" panose="020F0502020204030204" pitchFamily="34" charset="0"/>
              </a:rPr>
              <a:t>bz</a:t>
            </a:r>
            <a:r>
              <a:rPr lang="de-DE" sz="1400" dirty="0" smtClean="0">
                <a:latin typeface="Calibri" panose="020F0502020204030204" pitchFamily="34" charset="0"/>
              </a:rPr>
              <a:t>)</a:t>
            </a:r>
            <a:endParaRPr lang="de-DE" sz="1400" dirty="0">
              <a:latin typeface="Calibri" panose="020F0502020204030204" pitchFamily="34" charset="0"/>
            </a:endParaRPr>
          </a:p>
          <a:p>
            <a:r>
              <a:rPr lang="en-US" sz="1400" dirty="0" err="1" smtClean="0">
                <a:latin typeface="Calibri" panose="020F0502020204030204" pitchFamily="34" charset="0"/>
              </a:rPr>
              <a:t>Quader</a:t>
            </a:r>
            <a:r>
              <a:rPr lang="en-US" sz="1400" dirty="0" smtClean="0">
                <a:latin typeface="Calibri" panose="020F0502020204030204" pitchFamily="34" charset="0"/>
              </a:rPr>
              <a:t>(ax, ay, </a:t>
            </a:r>
            <a:r>
              <a:rPr lang="en-US" sz="1400" dirty="0" err="1" smtClean="0">
                <a:latin typeface="Calibri" panose="020F0502020204030204" pitchFamily="34" charset="0"/>
              </a:rPr>
              <a:t>az</a:t>
            </a:r>
            <a:r>
              <a:rPr lang="en-US" sz="1400" dirty="0" smtClean="0">
                <a:latin typeface="Calibri" panose="020F0502020204030204" pitchFamily="34" charset="0"/>
              </a:rPr>
              <a:t>, </a:t>
            </a:r>
            <a:r>
              <a:rPr lang="en-US" sz="1400" dirty="0" err="1" smtClean="0">
                <a:latin typeface="Calibri" panose="020F0502020204030204" pitchFamily="34" charset="0"/>
              </a:rPr>
              <a:t>bx</a:t>
            </a:r>
            <a:r>
              <a:rPr lang="en-US" sz="1400" dirty="0" smtClean="0">
                <a:latin typeface="Calibri" panose="020F0502020204030204" pitchFamily="34" charset="0"/>
              </a:rPr>
              <a:t>, by, </a:t>
            </a:r>
            <a:r>
              <a:rPr lang="en-US" sz="1400" dirty="0" err="1" smtClean="0">
                <a:latin typeface="Calibri" panose="020F0502020204030204" pitchFamily="34" charset="0"/>
              </a:rPr>
              <a:t>bz</a:t>
            </a:r>
            <a:r>
              <a:rPr lang="en-US" sz="1400" dirty="0" smtClean="0">
                <a:latin typeface="Calibri" panose="020F0502020204030204" pitchFamily="34" charset="0"/>
              </a:rPr>
              <a:t>);</a:t>
            </a:r>
            <a:endParaRPr lang="en-US" sz="1400" dirty="0">
              <a:latin typeface="Calibri" panose="020F0502020204030204" pitchFamily="34" charset="0"/>
            </a:endParaRPr>
          </a:p>
          <a:p>
            <a:endParaRPr lang="de-DE" sz="1400" dirty="0">
              <a:latin typeface="Calibri" panose="020F0502020204030204" pitchFamily="34" charset="0"/>
            </a:endParaRPr>
          </a:p>
          <a:p>
            <a:r>
              <a:rPr lang="de-DE" sz="1400" dirty="0" smtClean="0">
                <a:latin typeface="Calibri" panose="020F0502020204030204" pitchFamily="34" charset="0"/>
              </a:rPr>
              <a:t>// Set </a:t>
            </a:r>
            <a:r>
              <a:rPr lang="de-DE" sz="1400" dirty="0" err="1" smtClean="0">
                <a:latin typeface="Calibri" panose="020F0502020204030204" pitchFamily="34" charset="0"/>
              </a:rPr>
              <a:t>color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>
                <a:latin typeface="Calibri" panose="020F0502020204030204" pitchFamily="34" charset="0"/>
              </a:rPr>
              <a:t>( </a:t>
            </a:r>
            <a:r>
              <a:rPr lang="de-DE" sz="1400" dirty="0" err="1">
                <a:latin typeface="Calibri" panose="020F0502020204030204" pitchFamily="34" charset="0"/>
              </a:rPr>
              <a:t>rgb</a:t>
            </a:r>
            <a:r>
              <a:rPr lang="de-DE" sz="1400" dirty="0">
                <a:latin typeface="Calibri" panose="020F0502020204030204" pitchFamily="34" charset="0"/>
              </a:rPr>
              <a:t>: </a:t>
            </a:r>
            <a:r>
              <a:rPr lang="de-DE" sz="1400" dirty="0" err="1" smtClean="0">
                <a:latin typeface="Calibri" panose="020F0502020204030204" pitchFamily="34" charset="0"/>
              </a:rPr>
              <a:t>red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>
                <a:latin typeface="Calibri" panose="020F0502020204030204" pitchFamily="34" charset="0"/>
              </a:rPr>
              <a:t>, </a:t>
            </a:r>
            <a:r>
              <a:rPr lang="de-DE" sz="1400" dirty="0" err="1" smtClean="0">
                <a:latin typeface="Calibri" panose="020F0502020204030204" pitchFamily="34" charset="0"/>
              </a:rPr>
              <a:t>green</a:t>
            </a:r>
            <a:r>
              <a:rPr lang="de-DE" sz="1400" dirty="0" smtClean="0">
                <a:latin typeface="Calibri" panose="020F0502020204030204" pitchFamily="34" charset="0"/>
              </a:rPr>
              <a:t>, </a:t>
            </a:r>
            <a:r>
              <a:rPr lang="de-DE" sz="1400" dirty="0" err="1" smtClean="0">
                <a:latin typeface="Calibri" panose="020F0502020204030204" pitchFamily="34" charset="0"/>
              </a:rPr>
              <a:t>blue</a:t>
            </a:r>
            <a:r>
              <a:rPr lang="de-DE" sz="1400" dirty="0" smtClean="0">
                <a:latin typeface="Calibri" panose="020F0502020204030204" pitchFamily="34" charset="0"/>
              </a:rPr>
              <a:t>)</a:t>
            </a:r>
            <a:endParaRPr lang="de-DE" sz="1400" dirty="0">
              <a:latin typeface="Calibri" panose="020F0502020204030204" pitchFamily="34" charset="0"/>
            </a:endParaRPr>
          </a:p>
          <a:p>
            <a:r>
              <a:rPr lang="de-DE" sz="1400" dirty="0" smtClean="0">
                <a:latin typeface="Calibri" panose="020F0502020204030204" pitchFamily="34" charset="0"/>
              </a:rPr>
              <a:t>// </a:t>
            </a:r>
            <a:r>
              <a:rPr lang="de-DE" sz="1400" dirty="0" err="1" smtClean="0">
                <a:latin typeface="Calibri" panose="020F0502020204030204" pitchFamily="34" charset="0"/>
              </a:rPr>
              <a:t>values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between</a:t>
            </a:r>
            <a:r>
              <a:rPr lang="de-DE" sz="1400" dirty="0" smtClean="0">
                <a:latin typeface="Calibri" panose="020F0502020204030204" pitchFamily="34" charset="0"/>
              </a:rPr>
              <a:t> 0 </a:t>
            </a:r>
            <a:r>
              <a:rPr lang="de-DE" sz="1400" dirty="0" err="1" smtClean="0">
                <a:latin typeface="Calibri" panose="020F0502020204030204" pitchFamily="34" charset="0"/>
              </a:rPr>
              <a:t>and</a:t>
            </a:r>
            <a:r>
              <a:rPr lang="de-DE" sz="1400" dirty="0" smtClean="0">
                <a:latin typeface="Calibri" panose="020F0502020204030204" pitchFamily="34" charset="0"/>
              </a:rPr>
              <a:t> 1</a:t>
            </a:r>
            <a:endParaRPr lang="de-DE" sz="1400" dirty="0">
              <a:latin typeface="Calibri" panose="020F0502020204030204" pitchFamily="34" charset="0"/>
            </a:endParaRPr>
          </a:p>
          <a:p>
            <a:r>
              <a:rPr lang="de-DE" sz="1400" dirty="0" smtClean="0">
                <a:latin typeface="Calibri" panose="020F0502020204030204" pitchFamily="34" charset="0"/>
              </a:rPr>
              <a:t>Farbe(r, g, b</a:t>
            </a:r>
            <a:r>
              <a:rPr lang="de-DE" sz="1400" dirty="0">
                <a:latin typeface="Calibri" panose="020F0502020204030204" pitchFamily="34" charset="0"/>
              </a:rPr>
              <a:t>);</a:t>
            </a:r>
          </a:p>
          <a:p>
            <a:endParaRPr lang="de-DE" sz="1400" dirty="0">
              <a:latin typeface="Calibri" panose="020F0502020204030204" pitchFamily="34" charset="0"/>
            </a:endParaRPr>
          </a:p>
          <a:p>
            <a:r>
              <a:rPr lang="de-DE" sz="1400" dirty="0" smtClean="0">
                <a:latin typeface="Calibri" panose="020F0502020204030204" pitchFamily="34" charset="0"/>
              </a:rPr>
              <a:t>// </a:t>
            </a:r>
            <a:r>
              <a:rPr lang="de-DE" sz="1400" dirty="0" err="1" smtClean="0">
                <a:latin typeface="Calibri" panose="020F0502020204030204" pitchFamily="34" charset="0"/>
              </a:rPr>
              <a:t>Define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visible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area</a:t>
            </a:r>
            <a:endParaRPr lang="de-DE" sz="1400" dirty="0">
              <a:latin typeface="Calibri" panose="020F0502020204030204" pitchFamily="34" charset="0"/>
            </a:endParaRPr>
          </a:p>
          <a:p>
            <a:r>
              <a:rPr lang="de-DE" sz="1400" dirty="0" smtClean="0">
                <a:latin typeface="Calibri" panose="020F0502020204030204" pitchFamily="34" charset="0"/>
              </a:rPr>
              <a:t>Achsen(</a:t>
            </a:r>
            <a:r>
              <a:rPr lang="de-DE" sz="1400" dirty="0" err="1" smtClean="0">
                <a:latin typeface="Calibri" panose="020F0502020204030204" pitchFamily="34" charset="0"/>
              </a:rPr>
              <a:t>x_min</a:t>
            </a:r>
            <a:r>
              <a:rPr lang="de-DE" sz="1400" dirty="0" smtClean="0">
                <a:latin typeface="Calibri" panose="020F0502020204030204" pitchFamily="34" charset="0"/>
              </a:rPr>
              <a:t>, </a:t>
            </a:r>
            <a:r>
              <a:rPr lang="de-DE" sz="1400" dirty="0" err="1" smtClean="0">
                <a:latin typeface="Calibri" panose="020F0502020204030204" pitchFamily="34" charset="0"/>
              </a:rPr>
              <a:t>x_max</a:t>
            </a:r>
            <a:r>
              <a:rPr lang="de-DE" sz="1400" dirty="0" smtClean="0">
                <a:latin typeface="Calibri" panose="020F0502020204030204" pitchFamily="34" charset="0"/>
              </a:rPr>
              <a:t>, </a:t>
            </a:r>
            <a:r>
              <a:rPr lang="de-DE" sz="1400" dirty="0" err="1" smtClean="0">
                <a:latin typeface="Calibri" panose="020F0502020204030204" pitchFamily="34" charset="0"/>
              </a:rPr>
              <a:t>y_min</a:t>
            </a:r>
            <a:r>
              <a:rPr lang="de-DE" sz="1400" dirty="0" smtClean="0">
                <a:latin typeface="Calibri" panose="020F0502020204030204" pitchFamily="34" charset="0"/>
              </a:rPr>
              <a:t>, </a:t>
            </a:r>
            <a:r>
              <a:rPr lang="de-DE" sz="1400" dirty="0" err="1" smtClean="0">
                <a:latin typeface="Calibri" panose="020F0502020204030204" pitchFamily="34" charset="0"/>
              </a:rPr>
              <a:t>y_max</a:t>
            </a:r>
            <a:r>
              <a:rPr lang="de-DE" sz="1400" dirty="0" smtClean="0">
                <a:latin typeface="Calibri" panose="020F0502020204030204" pitchFamily="34" charset="0"/>
              </a:rPr>
              <a:t>, </a:t>
            </a:r>
            <a:r>
              <a:rPr lang="de-DE" sz="1400" dirty="0" err="1" smtClean="0">
                <a:latin typeface="Calibri" panose="020F0502020204030204" pitchFamily="34" charset="0"/>
              </a:rPr>
              <a:t>z_min</a:t>
            </a:r>
            <a:r>
              <a:rPr lang="de-DE" sz="1400" dirty="0" smtClean="0">
                <a:latin typeface="Calibri" panose="020F0502020204030204" pitchFamily="34" charset="0"/>
              </a:rPr>
              <a:t>, </a:t>
            </a:r>
            <a:r>
              <a:rPr lang="de-DE" sz="1400" dirty="0" err="1" smtClean="0">
                <a:latin typeface="Calibri" panose="020F0502020204030204" pitchFamily="34" charset="0"/>
              </a:rPr>
              <a:t>z_max</a:t>
            </a:r>
            <a:r>
              <a:rPr lang="de-DE" sz="1400" dirty="0" smtClean="0">
                <a:latin typeface="Calibri" panose="020F0502020204030204" pitchFamily="34" charset="0"/>
              </a:rPr>
              <a:t>);</a:t>
            </a:r>
            <a:endParaRPr lang="de-DE" sz="1400" dirty="0">
              <a:latin typeface="Calibri" panose="020F0502020204030204" pitchFamily="34" charset="0"/>
            </a:endParaRPr>
          </a:p>
          <a:p>
            <a:endParaRPr lang="de-DE" sz="1400" dirty="0">
              <a:latin typeface="Calibri" panose="020F0502020204030204" pitchFamily="34" charset="0"/>
            </a:endParaRPr>
          </a:p>
          <a:p>
            <a:r>
              <a:rPr lang="de-DE" sz="1400" dirty="0" smtClean="0">
                <a:latin typeface="Calibri" panose="020F0502020204030204" pitchFamily="34" charset="0"/>
              </a:rPr>
              <a:t>// Color </a:t>
            </a:r>
            <a:r>
              <a:rPr lang="de-DE" sz="1400" dirty="0" err="1" smtClean="0">
                <a:latin typeface="Calibri" panose="020F0502020204030204" pitchFamily="34" charset="0"/>
              </a:rPr>
              <a:t>background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with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objective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function</a:t>
            </a:r>
            <a:endParaRPr lang="de-DE" sz="1400" dirty="0">
              <a:latin typeface="Calibri" panose="020F0502020204030204" pitchFamily="34" charset="0"/>
            </a:endParaRPr>
          </a:p>
          <a:p>
            <a:r>
              <a:rPr lang="de-DE" sz="1400" dirty="0" smtClean="0">
                <a:latin typeface="Calibri" panose="020F0502020204030204" pitchFamily="34" charset="0"/>
              </a:rPr>
              <a:t>Ziel(x1, x2, </a:t>
            </a:r>
            <a:r>
              <a:rPr lang="de-DE" sz="1400" dirty="0" err="1" smtClean="0">
                <a:latin typeface="Calibri" panose="020F0502020204030204" pitchFamily="34" charset="0"/>
              </a:rPr>
              <a:t>minvalue</a:t>
            </a:r>
            <a:r>
              <a:rPr lang="de-DE" sz="1400" dirty="0" smtClean="0">
                <a:latin typeface="Calibri" panose="020F0502020204030204" pitchFamily="34" charset="0"/>
              </a:rPr>
              <a:t>, </a:t>
            </a:r>
            <a:r>
              <a:rPr lang="de-DE" sz="1400" dirty="0" err="1" smtClean="0">
                <a:latin typeface="Calibri" panose="020F0502020204030204" pitchFamily="34" charset="0"/>
              </a:rPr>
              <a:t>maxvalue</a:t>
            </a:r>
            <a:r>
              <a:rPr lang="de-DE" sz="1400" dirty="0" smtClean="0">
                <a:latin typeface="Calibri" panose="020F0502020204030204" pitchFamily="34" charset="0"/>
              </a:rPr>
              <a:t>);</a:t>
            </a:r>
            <a:endParaRPr lang="de-DE" sz="1400" dirty="0" smtClean="0">
              <a:latin typeface="Calibri" panose="020F0502020204030204" pitchFamily="34" charset="0"/>
              <a:cs typeface="Consolas" panose="020B0609020204030204" pitchFamily="49" charset="0"/>
            </a:endParaRPr>
          </a:p>
          <a:p>
            <a:endParaRPr lang="de-DE" sz="1400" dirty="0" smtClean="0">
              <a:latin typeface="Calibri" panose="020F0502020204030204" pitchFamily="34" charset="0"/>
              <a:cs typeface="Consolas" panose="020B0609020204030204" pitchFamily="49" charset="0"/>
            </a:endParaRPr>
          </a:p>
          <a:p>
            <a:endParaRPr lang="de-DE" sz="1400" dirty="0">
              <a:latin typeface="Calibri" panose="020F0502020204030204" pitchFamily="34" charset="0"/>
              <a:cs typeface="Consolas" panose="020B0609020204030204" pitchFamily="49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0850" y="1930394"/>
            <a:ext cx="1813560" cy="41148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8150" y="3273717"/>
            <a:ext cx="2087880" cy="419100"/>
          </a:xfrm>
          <a:prstGeom prst="rect">
            <a:avLst/>
          </a:prstGeom>
        </p:spPr>
      </p:pic>
      <p:sp>
        <p:nvSpPr>
          <p:cNvPr id="9" name="Pfeil nach rechts 8"/>
          <p:cNvSpPr/>
          <p:nvPr/>
        </p:nvSpPr>
        <p:spPr bwMode="auto">
          <a:xfrm rot="1304635" flipH="1">
            <a:off x="3066478" y="2382915"/>
            <a:ext cx="2165684" cy="700589"/>
          </a:xfrm>
          <a:prstGeom prst="rightArrow">
            <a:avLst/>
          </a:prstGeom>
          <a:solidFill>
            <a:srgbClr val="AAB5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b="1" dirty="0" smtClean="0">
                <a:latin typeface="Calibri" panose="020F0502020204030204" pitchFamily="34" charset="0"/>
              </a:rPr>
              <a:t>Initial </a:t>
            </a:r>
            <a:r>
              <a:rPr lang="de-DE" sz="1600" b="1" dirty="0" err="1" smtClean="0">
                <a:latin typeface="Calibri" panose="020F0502020204030204" pitchFamily="34" charset="0"/>
              </a:rPr>
              <a:t>guess</a:t>
            </a:r>
            <a:r>
              <a:rPr lang="de-DE" sz="1600" b="1" dirty="0" smtClean="0">
                <a:latin typeface="Calibri" panose="020F0502020204030204" pitchFamily="34" charset="0"/>
              </a:rPr>
              <a:t> not </a:t>
            </a:r>
            <a:r>
              <a:rPr lang="de-DE" sz="1600" b="1" dirty="0" err="1" smtClean="0">
                <a:latin typeface="Calibri" panose="020F0502020204030204" pitchFamily="34" charset="0"/>
              </a:rPr>
              <a:t>zero</a:t>
            </a:r>
            <a:r>
              <a:rPr lang="de-DE" sz="1600" b="1" dirty="0" smtClean="0">
                <a:latin typeface="Calibri" panose="020F0502020204030204" pitchFamily="34" charset="0"/>
              </a:rPr>
              <a:t>!</a:t>
            </a:r>
            <a:endParaRPr kumimoji="0" lang="de-DE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0" y="1037183"/>
            <a:ext cx="9144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GB" altLang="de-DE" dirty="0" smtClean="0">
                <a:latin typeface="Calibri" panose="020F0502020204030204" pitchFamily="34" charset="0"/>
              </a:rPr>
              <a:t>Open </a:t>
            </a:r>
            <a:r>
              <a:rPr lang="en-GB" altLang="de-DE" b="1" dirty="0" smtClean="0">
                <a:latin typeface="Calibri" panose="020F0502020204030204" pitchFamily="34" charset="0"/>
              </a:rPr>
              <a:t>power2.xml</a:t>
            </a:r>
            <a:endParaRPr lang="en-GB" altLang="de-DE" b="1" dirty="0">
              <a:latin typeface="Calibri" panose="020F0502020204030204" pitchFamily="34" charset="0"/>
            </a:endParaRPr>
          </a:p>
        </p:txBody>
      </p:sp>
      <p:sp>
        <p:nvSpPr>
          <p:cNvPr id="12" name="Rechteck 11"/>
          <p:cNvSpPr>
            <a:spLocks noChangeArrowheads="1"/>
          </p:cNvSpPr>
          <p:nvPr/>
        </p:nvSpPr>
        <p:spPr bwMode="auto">
          <a:xfrm>
            <a:off x="797760" y="4184651"/>
            <a:ext cx="3405940" cy="1619250"/>
          </a:xfrm>
          <a:prstGeom prst="rect">
            <a:avLst/>
          </a:prstGeom>
          <a:solidFill>
            <a:srgbClr val="AAB5F8">
              <a:alpha val="5019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de-DE" sz="1400" b="1" dirty="0" smtClean="0">
                <a:latin typeface="Calibri" panose="020F0502020204030204" pitchFamily="34" charset="0"/>
              </a:rPr>
              <a:t>F6: Parameter Dialog in WORHP Lab</a:t>
            </a:r>
          </a:p>
          <a:p>
            <a:endParaRPr lang="de-DE" sz="1400" dirty="0" smtClean="0">
              <a:latin typeface="Calibri" panose="020F0502020204030204" pitchFamily="34" charset="0"/>
            </a:endParaRPr>
          </a:p>
          <a:p>
            <a:r>
              <a:rPr lang="de-DE" sz="1400" dirty="0" smtClean="0">
                <a:latin typeface="Calibri" panose="020F0502020204030204" pitchFamily="34" charset="0"/>
              </a:rPr>
              <a:t>Settings </a:t>
            </a:r>
            <a:r>
              <a:rPr lang="de-DE" sz="1400" dirty="0" err="1" smtClean="0">
                <a:latin typeface="Calibri" panose="020F0502020204030204" pitchFamily="34" charset="0"/>
              </a:rPr>
              <a:t>from</a:t>
            </a:r>
            <a:r>
              <a:rPr lang="de-DE" sz="1400" dirty="0" smtClean="0">
                <a:latin typeface="Calibri" panose="020F0502020204030204" pitchFamily="34" charset="0"/>
              </a:rPr>
              <a:t> worhp.xml</a:t>
            </a:r>
          </a:p>
          <a:p>
            <a:endParaRPr lang="de-DE" sz="1400" dirty="0">
              <a:latin typeface="Calibri" panose="020F0502020204030204" pitchFamily="34" charset="0"/>
            </a:endParaRPr>
          </a:p>
          <a:p>
            <a:r>
              <a:rPr lang="de-DE" sz="1400" dirty="0" err="1" smtClean="0">
                <a:latin typeface="Calibri" panose="020F0502020204030204" pitchFamily="34" charset="0"/>
              </a:rPr>
              <a:t>Doubleclick</a:t>
            </a:r>
            <a:r>
              <a:rPr lang="de-DE" sz="1400" dirty="0" smtClean="0">
                <a:latin typeface="Calibri" panose="020F0502020204030204" pitchFamily="34" charset="0"/>
              </a:rPr>
              <a:t> on </a:t>
            </a:r>
            <a:r>
              <a:rPr lang="de-DE" sz="1400" dirty="0" err="1" smtClean="0">
                <a:latin typeface="Calibri" panose="020F0502020204030204" pitchFamily="34" charset="0"/>
              </a:rPr>
              <a:t>name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to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add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to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favorites</a:t>
            </a:r>
            <a:endParaRPr lang="de-DE" sz="1400" dirty="0" smtClean="0">
              <a:latin typeface="Calibri" panose="020F0502020204030204" pitchFamily="34" charset="0"/>
            </a:endParaRPr>
          </a:p>
          <a:p>
            <a:endParaRPr lang="de-DE" sz="1400" dirty="0">
              <a:latin typeface="Calibri" panose="020F0502020204030204" pitchFamily="34" charset="0"/>
            </a:endParaRPr>
          </a:p>
          <a:p>
            <a:r>
              <a:rPr lang="de-DE" sz="1400" i="1" dirty="0" err="1" smtClean="0">
                <a:latin typeface="Calibri" panose="020F0502020204030204" pitchFamily="34" charset="0"/>
              </a:rPr>
              <a:t>Accept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changes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parameters</a:t>
            </a:r>
            <a:endParaRPr lang="de-DE" sz="1400" dirty="0" smtClean="0">
              <a:latin typeface="Calibri" panose="020F0502020204030204" pitchFamily="34" charset="0"/>
            </a:endParaRPr>
          </a:p>
          <a:p>
            <a:endParaRPr lang="de-DE" sz="1400" dirty="0" smtClean="0">
              <a:latin typeface="Calibri" panose="020F0502020204030204" pitchFamily="34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4884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534400" cy="1295400"/>
          </a:xfrm>
        </p:spPr>
        <p:txBody>
          <a:bodyPr/>
          <a:lstStyle/>
          <a:p>
            <a:r>
              <a:rPr lang="de-DE" dirty="0" smtClean="0"/>
              <a:t>Least </a:t>
            </a:r>
            <a:r>
              <a:rPr lang="de-DE" dirty="0" err="1" smtClean="0"/>
              <a:t>Squares</a:t>
            </a:r>
            <a:endParaRPr lang="de-DE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43150" y="2259933"/>
            <a:ext cx="4457700" cy="1295400"/>
          </a:xfrm>
        </p:spPr>
      </p:pic>
      <p:sp>
        <p:nvSpPr>
          <p:cNvPr id="7" name="Rechteck 6"/>
          <p:cNvSpPr>
            <a:spLocks noChangeArrowheads="1"/>
          </p:cNvSpPr>
          <p:nvPr/>
        </p:nvSpPr>
        <p:spPr bwMode="auto">
          <a:xfrm>
            <a:off x="5102000" y="3483829"/>
            <a:ext cx="4042000" cy="2583153"/>
          </a:xfrm>
          <a:prstGeom prst="rect">
            <a:avLst/>
          </a:prstGeom>
          <a:solidFill>
            <a:srgbClr val="AAB5F8">
              <a:alpha val="5019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de-DE" sz="1400" b="1" dirty="0" err="1" smtClean="0">
                <a:latin typeface="Calibri" panose="020F0502020204030204" pitchFamily="34" charset="0"/>
              </a:rPr>
              <a:t>Vectors</a:t>
            </a:r>
            <a:r>
              <a:rPr lang="de-DE" sz="1400" b="1" dirty="0" smtClean="0">
                <a:latin typeface="Calibri" panose="020F0502020204030204" pitchFamily="34" charset="0"/>
              </a:rPr>
              <a:t> </a:t>
            </a:r>
            <a:r>
              <a:rPr lang="de-DE" sz="1400" b="1" dirty="0" err="1" smtClean="0">
                <a:latin typeface="Calibri" panose="020F0502020204030204" pitchFamily="34" charset="0"/>
              </a:rPr>
              <a:t>and</a:t>
            </a:r>
            <a:r>
              <a:rPr lang="de-DE" sz="1400" b="1" dirty="0" smtClean="0">
                <a:latin typeface="Calibri" panose="020F0502020204030204" pitchFamily="34" charset="0"/>
              </a:rPr>
              <a:t> Matrizes in WORHP Lab</a:t>
            </a:r>
          </a:p>
          <a:p>
            <a:endParaRPr lang="de-DE" sz="1400" dirty="0" smtClean="0">
              <a:latin typeface="Calibri" panose="020F0502020204030204" pitchFamily="34" charset="0"/>
            </a:endParaRPr>
          </a:p>
          <a:p>
            <a:r>
              <a:rPr lang="de-DE" sz="1400" dirty="0" err="1" smtClean="0">
                <a:latin typeface="Calibri" panose="020F0502020204030204" pitchFamily="34" charset="0"/>
              </a:rPr>
              <a:t>Vector</a:t>
            </a:r>
            <a:r>
              <a:rPr lang="de-DE" sz="1400" dirty="0" smtClean="0">
                <a:latin typeface="Calibri" panose="020F0502020204030204" pitchFamily="34" charset="0"/>
              </a:rPr>
              <a:t>: </a:t>
            </a:r>
            <a:r>
              <a:rPr lang="de-DE" sz="1400" b="1" dirty="0" smtClean="0">
                <a:latin typeface="Calibri" panose="020F0502020204030204" pitchFamily="34" charset="0"/>
              </a:rPr>
              <a:t>Dimension</a:t>
            </a:r>
            <a:r>
              <a:rPr lang="de-DE" sz="1400" dirty="0" smtClean="0">
                <a:latin typeface="Calibri" panose="020F0502020204030204" pitchFamily="34" charset="0"/>
              </a:rPr>
              <a:t>: n</a:t>
            </a:r>
          </a:p>
          <a:p>
            <a:endParaRPr lang="de-DE" sz="1400" dirty="0" smtClean="0">
              <a:latin typeface="Calibri" panose="020F0502020204030204" pitchFamily="34" charset="0"/>
            </a:endParaRPr>
          </a:p>
          <a:p>
            <a:r>
              <a:rPr lang="de-DE" sz="1400" dirty="0" smtClean="0">
                <a:latin typeface="Calibri" panose="020F0502020204030204" pitchFamily="34" charset="0"/>
              </a:rPr>
              <a:t>Matrix: </a:t>
            </a:r>
            <a:r>
              <a:rPr lang="de-DE" sz="1400" b="1" dirty="0" smtClean="0">
                <a:latin typeface="Calibri" panose="020F0502020204030204" pitchFamily="34" charset="0"/>
              </a:rPr>
              <a:t>Dimension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n,m</a:t>
            </a:r>
            <a:endParaRPr lang="de-DE" sz="1400" dirty="0">
              <a:latin typeface="Calibri" panose="020F0502020204030204" pitchFamily="34" charset="0"/>
            </a:endParaRPr>
          </a:p>
          <a:p>
            <a:endParaRPr lang="de-DE" sz="1400" dirty="0">
              <a:latin typeface="Calibri" panose="020F0502020204030204" pitchFamily="34" charset="0"/>
            </a:endParaRPr>
          </a:p>
          <a:p>
            <a: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  <a:t>Double-</a:t>
            </a:r>
            <a:r>
              <a:rPr lang="de-DE" sz="1400" dirty="0" err="1" smtClean="0">
                <a:latin typeface="Calibri" panose="020F0502020204030204" pitchFamily="34" charset="0"/>
                <a:cs typeface="Consolas" panose="020B0609020204030204" pitchFamily="49" charset="0"/>
              </a:rPr>
              <a:t>click</a:t>
            </a:r>
            <a: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  <a:t> on </a:t>
            </a:r>
            <a:r>
              <a:rPr lang="de-DE" sz="1400" b="1" dirty="0" err="1" smtClean="0">
                <a:latin typeface="Calibri" panose="020F0502020204030204" pitchFamily="34" charset="0"/>
                <a:cs typeface="Consolas" panose="020B0609020204030204" pitchFamily="49" charset="0"/>
              </a:rPr>
              <a:t>Init</a:t>
            </a:r>
            <a: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  <a:t>: </a:t>
            </a:r>
            <a:r>
              <a:rPr lang="de-DE" sz="1400" dirty="0" err="1" smtClean="0">
                <a:latin typeface="Calibri" panose="020F0502020204030204" pitchFamily="34" charset="0"/>
                <a:cs typeface="Consolas" panose="020B0609020204030204" pitchFamily="49" charset="0"/>
              </a:rPr>
              <a:t>edit</a:t>
            </a:r>
            <a: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onsolas" panose="020B0609020204030204" pitchFamily="49" charset="0"/>
              </a:rPr>
              <a:t>values</a:t>
            </a:r>
            <a: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  <a:t>, </a:t>
            </a:r>
            <a:r>
              <a:rPr lang="de-DE" sz="1400" dirty="0" err="1" smtClean="0">
                <a:latin typeface="Calibri" panose="020F0502020204030204" pitchFamily="34" charset="0"/>
                <a:cs typeface="Consolas" panose="020B0609020204030204" pitchFamily="49" charset="0"/>
              </a:rPr>
              <a:t>load</a:t>
            </a:r>
            <a: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onsolas" panose="020B0609020204030204" pitchFamily="49" charset="0"/>
              </a:rPr>
              <a:t>from</a:t>
            </a:r>
            <a: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onsolas" panose="020B0609020204030204" pitchFamily="49" charset="0"/>
              </a:rPr>
              <a:t>data</a:t>
            </a:r>
            <a:endParaRPr lang="de-DE" sz="1400" dirty="0" smtClean="0">
              <a:latin typeface="Calibri" panose="020F0502020204030204" pitchFamily="34" charset="0"/>
              <a:cs typeface="Consolas" panose="020B0609020204030204" pitchFamily="49" charset="0"/>
            </a:endParaRPr>
          </a:p>
          <a:p>
            <a:endParaRPr lang="de-DE" sz="1400" dirty="0">
              <a:latin typeface="Calibri" panose="020F0502020204030204" pitchFamily="34" charset="0"/>
              <a:cs typeface="Consolas" panose="020B0609020204030204" pitchFamily="49" charset="0"/>
            </a:endParaRPr>
          </a:p>
          <a:p>
            <a: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  <a:t>Access </a:t>
            </a:r>
            <a:r>
              <a:rPr lang="de-DE" sz="1400" dirty="0" err="1" smtClean="0">
                <a:latin typeface="Calibri" panose="020F0502020204030204" pitchFamily="34" charset="0"/>
                <a:cs typeface="Consolas" panose="020B0609020204030204" pitchFamily="49" charset="0"/>
              </a:rPr>
              <a:t>to</a:t>
            </a:r>
            <a: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onsolas" panose="020B0609020204030204" pitchFamily="49" charset="0"/>
              </a:rPr>
              <a:t>data</a:t>
            </a:r>
            <a: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  <a:t>: a[i], a[i][j]</a:t>
            </a:r>
          </a:p>
          <a:p>
            <a:endParaRPr lang="de-DE" sz="1400" dirty="0">
              <a:latin typeface="Calibri" panose="020F0502020204030204" pitchFamily="34" charset="0"/>
              <a:cs typeface="Consolas" panose="020B0609020204030204" pitchFamily="49" charset="0"/>
            </a:endParaRPr>
          </a:p>
          <a:p>
            <a:r>
              <a:rPr lang="de-DE" sz="1400" dirty="0" err="1" smtClean="0">
                <a:latin typeface="Calibri" panose="020F0502020204030204" pitchFamily="34" charset="0"/>
                <a:cs typeface="Consolas" panose="020B0609020204030204" pitchFamily="49" charset="0"/>
              </a:rPr>
              <a:t>Use</a:t>
            </a:r>
            <a: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onsolas" panose="020B0609020204030204" pitchFamily="49" charset="0"/>
              </a:rPr>
              <a:t>symbol</a:t>
            </a:r>
            <a: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  <a:t> N </a:t>
            </a:r>
            <a:r>
              <a:rPr lang="de-DE" sz="1400" dirty="0" err="1" smtClean="0">
                <a:latin typeface="Calibri" panose="020F0502020204030204" pitchFamily="34" charset="0"/>
                <a:cs typeface="Consolas" panose="020B0609020204030204" pitchFamily="49" charset="0"/>
              </a:rPr>
              <a:t>for</a:t>
            </a:r>
            <a: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  <a:t> flexible </a:t>
            </a:r>
            <a:r>
              <a:rPr lang="de-DE" sz="1400" dirty="0" err="1" smtClean="0">
                <a:latin typeface="Calibri" panose="020F0502020204030204" pitchFamily="34" charset="0"/>
                <a:cs typeface="Consolas" panose="020B0609020204030204" pitchFamily="49" charset="0"/>
              </a:rPr>
              <a:t>dimensions</a:t>
            </a:r>
            <a:endParaRPr lang="de-DE" sz="1400" dirty="0" smtClean="0">
              <a:latin typeface="Calibri" panose="020F0502020204030204" pitchFamily="34" charset="0"/>
              <a:cs typeface="Consolas" panose="020B0609020204030204" pitchFamily="49" charset="0"/>
            </a:endParaRPr>
          </a:p>
        </p:txBody>
      </p:sp>
      <p:sp>
        <p:nvSpPr>
          <p:cNvPr id="8" name="Inhaltsplatzhalter 2"/>
          <p:cNvSpPr txBox="1">
            <a:spLocks/>
          </p:cNvSpPr>
          <p:nvPr/>
        </p:nvSpPr>
        <p:spPr bwMode="auto">
          <a:xfrm>
            <a:off x="304800" y="1623986"/>
            <a:ext cx="8534400" cy="4205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kern="0" dirty="0" smtClean="0"/>
              <a:t>Find </a:t>
            </a:r>
            <a:r>
              <a:rPr lang="de-DE" kern="0" dirty="0" err="1" smtClean="0"/>
              <a:t>parameters</a:t>
            </a:r>
            <a:r>
              <a:rPr lang="de-DE" kern="0" dirty="0" smtClean="0"/>
              <a:t> </a:t>
            </a:r>
            <a:r>
              <a:rPr lang="de-DE" kern="0" dirty="0" err="1" smtClean="0"/>
              <a:t>of</a:t>
            </a:r>
            <a:r>
              <a:rPr lang="de-DE" kern="0" dirty="0" smtClean="0"/>
              <a:t> </a:t>
            </a:r>
            <a:r>
              <a:rPr lang="de-DE" kern="0" dirty="0" err="1" smtClean="0"/>
              <a:t>function</a:t>
            </a:r>
            <a:r>
              <a:rPr lang="de-DE" kern="0" dirty="0" smtClean="0"/>
              <a:t> </a:t>
            </a:r>
            <a:r>
              <a:rPr lang="de-DE" kern="0" dirty="0" err="1" smtClean="0"/>
              <a:t>to</a:t>
            </a:r>
            <a:r>
              <a:rPr lang="de-DE" kern="0" dirty="0" smtClean="0"/>
              <a:t> fit </a:t>
            </a:r>
            <a:r>
              <a:rPr lang="de-DE" kern="0" dirty="0" err="1" smtClean="0"/>
              <a:t>given</a:t>
            </a:r>
            <a:r>
              <a:rPr lang="de-DE" kern="0" dirty="0" smtClean="0"/>
              <a:t> </a:t>
            </a:r>
            <a:r>
              <a:rPr lang="de-DE" kern="0" dirty="0" err="1" smtClean="0"/>
              <a:t>data</a:t>
            </a:r>
            <a:endParaRPr lang="de-DE" kern="0" dirty="0" smtClean="0"/>
          </a:p>
          <a:p>
            <a:pPr marL="0" indent="0">
              <a:buNone/>
            </a:pPr>
            <a:endParaRPr lang="de-DE" kern="0" dirty="0"/>
          </a:p>
          <a:p>
            <a:pPr marL="0" indent="0">
              <a:buNone/>
            </a:pPr>
            <a:endParaRPr lang="de-DE" kern="0" dirty="0" smtClean="0"/>
          </a:p>
          <a:p>
            <a:pPr marL="0" indent="0">
              <a:buNone/>
            </a:pPr>
            <a:endParaRPr lang="de-DE" kern="0" dirty="0"/>
          </a:p>
          <a:p>
            <a:pPr marL="0" indent="0">
              <a:buNone/>
            </a:pPr>
            <a:endParaRPr lang="de-DE" kern="0" dirty="0" smtClean="0"/>
          </a:p>
          <a:p>
            <a:pPr marL="0" indent="0">
              <a:buNone/>
            </a:pPr>
            <a:endParaRPr lang="de-DE" kern="0" dirty="0"/>
          </a:p>
          <a:p>
            <a:pPr marL="0" indent="0">
              <a:buNone/>
            </a:pPr>
            <a:endParaRPr lang="de-DE" sz="1800" kern="0" dirty="0"/>
          </a:p>
        </p:txBody>
      </p:sp>
      <p:sp>
        <p:nvSpPr>
          <p:cNvPr id="10" name="Inhaltsplatzhalter 1"/>
          <p:cNvSpPr txBox="1">
            <a:spLocks/>
          </p:cNvSpPr>
          <p:nvPr/>
        </p:nvSpPr>
        <p:spPr bwMode="auto">
          <a:xfrm>
            <a:off x="381000" y="3746500"/>
            <a:ext cx="2959100" cy="1697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SzPct val="100000"/>
              <a:buFont typeface="Wingdings 2" pitchFamily="18" charset="2"/>
              <a:buChar char=""/>
              <a:defRPr/>
            </a:pPr>
            <a:r>
              <a:rPr lang="de-DE" sz="18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Find </a:t>
            </a:r>
            <a:r>
              <a:rPr lang="de-DE" sz="18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best</a:t>
            </a:r>
            <a:r>
              <a:rPr lang="de-DE" sz="18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18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fitting</a:t>
            </a:r>
            <a:r>
              <a:rPr lang="de-DE" sz="18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18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line</a:t>
            </a:r>
            <a:r>
              <a:rPr lang="de-DE" sz="18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18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for</a:t>
            </a:r>
            <a:r>
              <a:rPr lang="de-DE" sz="18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18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record</a:t>
            </a:r>
            <a:r>
              <a:rPr lang="de-DE" sz="18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18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times</a:t>
            </a:r>
            <a:r>
              <a:rPr lang="de-DE" sz="18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18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of</a:t>
            </a:r>
            <a:r>
              <a:rPr lang="de-DE" sz="18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100m </a:t>
            </a:r>
            <a:r>
              <a:rPr lang="de-DE" sz="18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run</a:t>
            </a:r>
            <a:r>
              <a:rPr lang="de-DE" sz="18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(</a:t>
            </a:r>
            <a:r>
              <a:rPr lang="de-DE" sz="18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from</a:t>
            </a:r>
            <a:r>
              <a:rPr lang="de-DE" sz="18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100m.dat)</a:t>
            </a:r>
          </a:p>
          <a:p>
            <a:pPr marL="342900" lvl="0" indent="-342900">
              <a:spcBef>
                <a:spcPct val="20000"/>
              </a:spcBef>
              <a:buSzPct val="100000"/>
              <a:buFont typeface="Wingdings 2" pitchFamily="18" charset="2"/>
              <a:buChar char=""/>
              <a:defRPr/>
            </a:pPr>
            <a:endParaRPr lang="de-DE" sz="1800" kern="0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Wingdings 2" pitchFamily="18" charset="2"/>
              <a:buChar char=""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0" y="1037183"/>
            <a:ext cx="9144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GB" altLang="de-DE" dirty="0" smtClean="0">
                <a:latin typeface="Calibri" panose="020F0502020204030204" pitchFamily="34" charset="0"/>
              </a:rPr>
              <a:t>Open </a:t>
            </a:r>
            <a:r>
              <a:rPr lang="en-GB" altLang="de-DE" b="1" dirty="0" smtClean="0">
                <a:latin typeface="Calibri" panose="020F0502020204030204" pitchFamily="34" charset="0"/>
              </a:rPr>
              <a:t>leastsquaresline.xml</a:t>
            </a:r>
            <a:endParaRPr lang="en-GB" altLang="de-DE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449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0" y="-31957"/>
            <a:ext cx="8534400" cy="1295400"/>
          </a:xfrm>
        </p:spPr>
        <p:txBody>
          <a:bodyPr/>
          <a:lstStyle/>
          <a:p>
            <a:r>
              <a:rPr lang="de-DE" dirty="0" err="1" smtClean="0"/>
              <a:t>Sparsity</a:t>
            </a:r>
            <a:r>
              <a:rPr lang="de-DE" dirty="0" smtClean="0"/>
              <a:t> </a:t>
            </a:r>
            <a:r>
              <a:rPr lang="de-DE" dirty="0" err="1" smtClean="0"/>
              <a:t>Structures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4800" y="1211826"/>
            <a:ext cx="8534400" cy="3581400"/>
          </a:xfrm>
        </p:spPr>
        <p:txBody>
          <a:bodyPr/>
          <a:lstStyle/>
          <a:p>
            <a:r>
              <a:rPr lang="de-DE" sz="2400" dirty="0" smtClean="0"/>
              <a:t>Derivatives </a:t>
            </a:r>
            <a:r>
              <a:rPr lang="de-DE" sz="2400" dirty="0" err="1" smtClean="0"/>
              <a:t>are</a:t>
            </a:r>
            <a:r>
              <a:rPr lang="de-DE" sz="2400" dirty="0" smtClean="0"/>
              <a:t> </a:t>
            </a:r>
            <a:r>
              <a:rPr lang="de-DE" sz="2400" dirty="0" err="1" smtClean="0"/>
              <a:t>needed</a:t>
            </a:r>
            <a:r>
              <a:rPr lang="de-DE" sz="2400" dirty="0" smtClean="0"/>
              <a:t> </a:t>
            </a:r>
            <a:r>
              <a:rPr lang="de-DE" sz="2400" dirty="0" err="1" smtClean="0"/>
              <a:t>for</a:t>
            </a:r>
            <a:r>
              <a:rPr lang="de-DE" sz="2400" dirty="0" smtClean="0"/>
              <a:t> </a:t>
            </a:r>
            <a:r>
              <a:rPr lang="de-DE" sz="2400" dirty="0" err="1" smtClean="0"/>
              <a:t>optimization</a:t>
            </a:r>
            <a:r>
              <a:rPr lang="de-DE" sz="2400" dirty="0"/>
              <a:t>:</a:t>
            </a:r>
            <a:endParaRPr lang="de-DE" sz="2400" dirty="0" smtClean="0"/>
          </a:p>
          <a:p>
            <a:pPr lvl="1"/>
            <a:r>
              <a:rPr lang="de-DE" sz="2400" dirty="0" smtClean="0"/>
              <a:t>Gradient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objective</a:t>
            </a:r>
            <a:r>
              <a:rPr lang="de-DE" sz="2400" dirty="0" smtClean="0"/>
              <a:t> </a:t>
            </a:r>
            <a:r>
              <a:rPr lang="de-DE" sz="2400" dirty="0" err="1" smtClean="0"/>
              <a:t>function</a:t>
            </a:r>
            <a:endParaRPr lang="de-DE" sz="2400" dirty="0" smtClean="0"/>
          </a:p>
          <a:p>
            <a:pPr lvl="1"/>
            <a:r>
              <a:rPr lang="de-DE" sz="2400" dirty="0" err="1" smtClean="0"/>
              <a:t>Jacobian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constraint</a:t>
            </a:r>
            <a:r>
              <a:rPr lang="de-DE" sz="2400" dirty="0" smtClean="0"/>
              <a:t> </a:t>
            </a:r>
            <a:r>
              <a:rPr lang="de-DE" sz="2400" dirty="0" err="1" smtClean="0"/>
              <a:t>functions</a:t>
            </a:r>
            <a:endParaRPr lang="de-DE" sz="2400" dirty="0" smtClean="0"/>
          </a:p>
          <a:p>
            <a:pPr lvl="1"/>
            <a:r>
              <a:rPr lang="de-DE" sz="2400" dirty="0" err="1" smtClean="0"/>
              <a:t>Hessian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Lagrangian</a:t>
            </a:r>
            <a:endParaRPr lang="de-DE" sz="2400" dirty="0"/>
          </a:p>
          <a:p>
            <a:endParaRPr lang="de-DE" sz="2400" dirty="0" smtClean="0"/>
          </a:p>
          <a:p>
            <a:r>
              <a:rPr lang="de-DE" sz="2400" dirty="0" smtClean="0"/>
              <a:t>Derivative </a:t>
            </a:r>
            <a:r>
              <a:rPr lang="de-DE" sz="2400" dirty="0" err="1" smtClean="0"/>
              <a:t>matrices</a:t>
            </a:r>
            <a:r>
              <a:rPr lang="de-DE" sz="2400" dirty="0" smtClean="0"/>
              <a:t> </a:t>
            </a:r>
            <a:r>
              <a:rPr lang="de-DE" sz="2400" dirty="0" err="1" smtClean="0"/>
              <a:t>are</a:t>
            </a:r>
            <a:r>
              <a:rPr lang="de-DE" sz="2400" dirty="0" smtClean="0"/>
              <a:t> </a:t>
            </a:r>
            <a:r>
              <a:rPr lang="de-DE" sz="2400" dirty="0" err="1" smtClean="0"/>
              <a:t>sparse</a:t>
            </a:r>
            <a:r>
              <a:rPr lang="de-DE" sz="2400" dirty="0" smtClean="0"/>
              <a:t> in real-</a:t>
            </a:r>
            <a:r>
              <a:rPr lang="de-DE" sz="2400" dirty="0" err="1" smtClean="0"/>
              <a:t>life</a:t>
            </a:r>
            <a:r>
              <a:rPr lang="de-DE" sz="2400" dirty="0" smtClean="0"/>
              <a:t> </a:t>
            </a:r>
            <a:r>
              <a:rPr lang="de-DE" sz="2400" dirty="0" err="1" smtClean="0"/>
              <a:t>problems</a:t>
            </a:r>
            <a:endParaRPr lang="de-DE" sz="2400" dirty="0" smtClean="0"/>
          </a:p>
          <a:p>
            <a:endParaRPr lang="de-DE" sz="2400" dirty="0"/>
          </a:p>
          <a:p>
            <a:r>
              <a:rPr lang="de-DE" sz="2400" dirty="0" err="1" smtClean="0"/>
              <a:t>Increase</a:t>
            </a:r>
            <a:r>
              <a:rPr lang="de-DE" sz="2400" dirty="0" smtClean="0"/>
              <a:t> </a:t>
            </a:r>
            <a:r>
              <a:rPr lang="de-DE" sz="2400" dirty="0" err="1" smtClean="0"/>
              <a:t>performance</a:t>
            </a:r>
            <a:r>
              <a:rPr lang="de-DE" sz="2400" dirty="0" smtClean="0"/>
              <a:t> </a:t>
            </a:r>
            <a:r>
              <a:rPr lang="de-DE" sz="2400" dirty="0" err="1" smtClean="0"/>
              <a:t>by</a:t>
            </a:r>
            <a:r>
              <a:rPr lang="de-DE" sz="2400" dirty="0" smtClean="0"/>
              <a:t> </a:t>
            </a:r>
            <a:r>
              <a:rPr lang="de-DE" sz="2400" dirty="0" err="1" smtClean="0"/>
              <a:t>using</a:t>
            </a:r>
            <a:r>
              <a:rPr lang="de-DE" sz="2400" dirty="0" smtClean="0"/>
              <a:t> </a:t>
            </a:r>
            <a:r>
              <a:rPr lang="de-DE" sz="2400" dirty="0" err="1" smtClean="0"/>
              <a:t>sparsity</a:t>
            </a:r>
            <a:r>
              <a:rPr lang="de-DE" sz="2400" dirty="0" smtClean="0"/>
              <a:t>!</a:t>
            </a:r>
          </a:p>
          <a:p>
            <a:pPr lvl="1"/>
            <a:r>
              <a:rPr lang="de-DE" sz="2400" dirty="0" smtClean="0"/>
              <a:t>WORHP: </a:t>
            </a:r>
            <a:r>
              <a:rPr lang="de-DE" sz="2400" dirty="0" err="1" smtClean="0"/>
              <a:t>user</a:t>
            </a:r>
            <a:r>
              <a:rPr lang="de-DE" sz="2400" dirty="0" smtClean="0"/>
              <a:t> </a:t>
            </a:r>
            <a:r>
              <a:rPr lang="de-DE" sz="2400" dirty="0" err="1" smtClean="0"/>
              <a:t>provides</a:t>
            </a:r>
            <a:r>
              <a:rPr lang="de-DE" sz="2400" dirty="0" smtClean="0"/>
              <a:t> </a:t>
            </a:r>
            <a:r>
              <a:rPr lang="de-DE" sz="2400" dirty="0" err="1" smtClean="0"/>
              <a:t>sparsity</a:t>
            </a:r>
            <a:r>
              <a:rPr lang="de-DE" sz="2400" dirty="0" smtClean="0"/>
              <a:t> </a:t>
            </a:r>
            <a:r>
              <a:rPr lang="de-DE" sz="2400" dirty="0" err="1" smtClean="0"/>
              <a:t>structure</a:t>
            </a:r>
            <a:endParaRPr lang="de-DE" sz="2400" dirty="0" smtClean="0"/>
          </a:p>
          <a:p>
            <a:pPr lvl="1"/>
            <a:r>
              <a:rPr lang="de-DE" sz="2400" dirty="0" smtClean="0"/>
              <a:t>WORHP Lab: </a:t>
            </a:r>
            <a:r>
              <a:rPr lang="de-DE" sz="2400" dirty="0" err="1" smtClean="0"/>
              <a:t>automated</a:t>
            </a:r>
            <a:r>
              <a:rPr lang="de-DE" sz="2400" dirty="0" smtClean="0"/>
              <a:t> </a:t>
            </a:r>
            <a:r>
              <a:rPr lang="de-DE" sz="2400" dirty="0" err="1" smtClean="0"/>
              <a:t>guess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sparsity</a:t>
            </a:r>
            <a:r>
              <a:rPr lang="de-DE" sz="2400" dirty="0" smtClean="0"/>
              <a:t> </a:t>
            </a:r>
            <a:r>
              <a:rPr lang="de-DE" sz="2400" dirty="0" err="1" smtClean="0"/>
              <a:t>structure</a:t>
            </a:r>
            <a:endParaRPr lang="de-DE" sz="24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17669" y="2549687"/>
            <a:ext cx="3937973" cy="687686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63170" y="1722852"/>
            <a:ext cx="615315" cy="32385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4748" y="2191878"/>
            <a:ext cx="615315" cy="32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1943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1"/>
          <p:cNvSpPr>
            <a:spLocks noGrp="1"/>
          </p:cNvSpPr>
          <p:nvPr>
            <p:ph type="title"/>
          </p:nvPr>
        </p:nvSpPr>
        <p:spPr>
          <a:xfrm>
            <a:off x="304800" y="-2462"/>
            <a:ext cx="8534400" cy="1295400"/>
          </a:xfrm>
        </p:spPr>
        <p:txBody>
          <a:bodyPr/>
          <a:lstStyle/>
          <a:p>
            <a:r>
              <a:rPr lang="de-DE" altLang="de-DE" smtClean="0"/>
              <a:t>Infectious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NaN</a:t>
            </a:r>
            <a:endParaRPr lang="de-DE" altLang="de-DE" dirty="0" smtClean="0"/>
          </a:p>
        </p:txBody>
      </p:sp>
      <p:sp>
        <p:nvSpPr>
          <p:cNvPr id="19459" name="Inhaltsplatzhalter 2"/>
          <p:cNvSpPr>
            <a:spLocks noGrp="1"/>
          </p:cNvSpPr>
          <p:nvPr>
            <p:ph idx="1"/>
          </p:nvPr>
        </p:nvSpPr>
        <p:spPr>
          <a:xfrm>
            <a:off x="1079192" y="1973263"/>
            <a:ext cx="4122738" cy="3581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de-DE" altLang="de-DE" sz="2000" dirty="0" err="1" smtClean="0"/>
              <a:t>initialize</a:t>
            </a:r>
            <a:r>
              <a:rPr lang="de-DE" altLang="de-DE" sz="2000" dirty="0" smtClean="0"/>
              <a:t> D=0</a:t>
            </a:r>
          </a:p>
          <a:p>
            <a:pPr marL="0" indent="0">
              <a:buFontTx/>
              <a:buNone/>
            </a:pPr>
            <a:r>
              <a:rPr lang="de-DE" altLang="de-DE" sz="2000" dirty="0" err="1" smtClean="0"/>
              <a:t>for</a:t>
            </a:r>
            <a:r>
              <a:rPr lang="de-DE" altLang="de-DE" sz="2000" dirty="0" smtClean="0"/>
              <a:t> j=1,…,n</a:t>
            </a:r>
          </a:p>
          <a:p>
            <a:pPr marL="0" indent="0">
              <a:buFontTx/>
              <a:buNone/>
            </a:pPr>
            <a:r>
              <a:rPr lang="de-DE" altLang="de-DE" sz="2000" dirty="0" smtClean="0"/>
              <a:t>	</a:t>
            </a:r>
            <a:r>
              <a:rPr lang="de-DE" altLang="de-DE" sz="2000" dirty="0" err="1" smtClean="0"/>
              <a:t>set</a:t>
            </a:r>
            <a:r>
              <a:rPr lang="de-DE" altLang="de-DE" sz="2000" dirty="0" smtClean="0"/>
              <a:t> </a:t>
            </a:r>
            <a:r>
              <a:rPr lang="de-DE" altLang="de-DE" sz="2000" dirty="0" err="1" smtClean="0"/>
              <a:t>c</a:t>
            </a:r>
            <a:r>
              <a:rPr lang="de-DE" altLang="de-DE" sz="2000" baseline="-25000" dirty="0" err="1" smtClean="0"/>
              <a:t>j</a:t>
            </a:r>
            <a:r>
              <a:rPr lang="de-DE" altLang="de-DE" sz="2000" dirty="0" smtClean="0"/>
              <a:t> = </a:t>
            </a:r>
            <a:r>
              <a:rPr lang="de-DE" altLang="de-DE" sz="2000" dirty="0" err="1" smtClean="0"/>
              <a:t>NaN</a:t>
            </a:r>
            <a:endParaRPr lang="de-DE" altLang="de-DE" sz="2000" dirty="0" smtClean="0"/>
          </a:p>
          <a:p>
            <a:pPr marL="0" indent="0">
              <a:buFontTx/>
              <a:buNone/>
            </a:pPr>
            <a:r>
              <a:rPr lang="de-DE" altLang="de-DE" sz="2000" dirty="0" smtClean="0"/>
              <a:t>	</a:t>
            </a:r>
            <a:r>
              <a:rPr lang="de-DE" altLang="de-DE" sz="2000" dirty="0" err="1" smtClean="0"/>
              <a:t>for</a:t>
            </a:r>
            <a:r>
              <a:rPr lang="de-DE" altLang="de-DE" sz="2000" dirty="0" smtClean="0"/>
              <a:t> i=1,…,k</a:t>
            </a:r>
          </a:p>
          <a:p>
            <a:pPr marL="0" indent="0">
              <a:buFontTx/>
              <a:buNone/>
            </a:pPr>
            <a:r>
              <a:rPr lang="de-DE" altLang="de-DE" sz="2000" dirty="0" smtClean="0"/>
              <a:t>		</a:t>
            </a:r>
            <a:r>
              <a:rPr lang="de-DE" altLang="de-DE" sz="2000" dirty="0" err="1" smtClean="0"/>
              <a:t>if</a:t>
            </a:r>
            <a:r>
              <a:rPr lang="de-DE" altLang="de-DE" sz="2000" dirty="0" smtClean="0"/>
              <a:t> f(</a:t>
            </a:r>
            <a:r>
              <a:rPr lang="de-DE" altLang="de-DE" sz="2000" dirty="0" err="1" smtClean="0"/>
              <a:t>m</a:t>
            </a:r>
            <a:r>
              <a:rPr lang="de-DE" altLang="de-DE" sz="2000" baseline="-25000" dirty="0" err="1" smtClean="0"/>
              <a:t>i</a:t>
            </a:r>
            <a:r>
              <a:rPr lang="de-DE" altLang="de-DE" sz="2000" dirty="0" err="1" smtClean="0"/>
              <a:t>,c</a:t>
            </a:r>
            <a:r>
              <a:rPr lang="de-DE" altLang="de-DE" sz="2000" dirty="0" smtClean="0"/>
              <a:t>)=</a:t>
            </a:r>
            <a:r>
              <a:rPr lang="de-DE" altLang="de-DE" sz="2000" dirty="0" err="1" smtClean="0"/>
              <a:t>NaN</a:t>
            </a:r>
            <a:r>
              <a:rPr lang="de-DE" altLang="de-DE" sz="2000" dirty="0" smtClean="0"/>
              <a:t> </a:t>
            </a:r>
          </a:p>
          <a:p>
            <a:pPr marL="0" indent="0">
              <a:buFontTx/>
              <a:buNone/>
            </a:pPr>
            <a:r>
              <a:rPr lang="de-DE" altLang="de-DE" sz="2000" dirty="0" smtClean="0"/>
              <a:t>			</a:t>
            </a:r>
            <a:r>
              <a:rPr lang="de-DE" altLang="de-DE" sz="2000" dirty="0" err="1" smtClean="0"/>
              <a:t>set</a:t>
            </a:r>
            <a:r>
              <a:rPr lang="de-DE" altLang="de-DE" sz="2000" dirty="0" smtClean="0"/>
              <a:t> </a:t>
            </a:r>
            <a:r>
              <a:rPr lang="de-DE" altLang="de-DE" sz="2000" dirty="0" err="1" smtClean="0"/>
              <a:t>D</a:t>
            </a:r>
            <a:r>
              <a:rPr lang="de-DE" altLang="de-DE" sz="2000" baseline="-25000" dirty="0" err="1" smtClean="0"/>
              <a:t>ij</a:t>
            </a:r>
            <a:r>
              <a:rPr lang="de-DE" altLang="de-DE" sz="2000" dirty="0" smtClean="0"/>
              <a:t>=1</a:t>
            </a:r>
          </a:p>
          <a:p>
            <a:pPr marL="0" indent="0">
              <a:buFontTx/>
              <a:buNone/>
            </a:pPr>
            <a:r>
              <a:rPr lang="de-DE" altLang="de-DE" sz="2000" dirty="0" smtClean="0"/>
              <a:t>		end</a:t>
            </a:r>
          </a:p>
          <a:p>
            <a:pPr marL="0" indent="0">
              <a:buFontTx/>
              <a:buNone/>
            </a:pPr>
            <a:r>
              <a:rPr lang="de-DE" altLang="de-DE" sz="2000" dirty="0" smtClean="0"/>
              <a:t>	end</a:t>
            </a:r>
          </a:p>
          <a:p>
            <a:pPr marL="0" indent="0">
              <a:buFontTx/>
              <a:buNone/>
            </a:pPr>
            <a:r>
              <a:rPr lang="de-DE" altLang="de-DE" sz="2000" dirty="0" smtClean="0"/>
              <a:t>	</a:t>
            </a:r>
            <a:r>
              <a:rPr lang="de-DE" altLang="de-DE" sz="2000" dirty="0" err="1" smtClean="0"/>
              <a:t>restore</a:t>
            </a:r>
            <a:r>
              <a:rPr lang="de-DE" altLang="de-DE" sz="2000" dirty="0" smtClean="0"/>
              <a:t> </a:t>
            </a:r>
            <a:r>
              <a:rPr lang="de-DE" altLang="de-DE" sz="2000" dirty="0" err="1" smtClean="0"/>
              <a:t>c</a:t>
            </a:r>
            <a:r>
              <a:rPr lang="de-DE" altLang="de-DE" sz="2000" baseline="-25000" dirty="0" err="1" smtClean="0"/>
              <a:t>j</a:t>
            </a:r>
            <a:endParaRPr lang="de-DE" altLang="de-DE" sz="2000" baseline="-25000" dirty="0" smtClean="0"/>
          </a:p>
          <a:p>
            <a:pPr marL="0" indent="0">
              <a:buFontTx/>
              <a:buNone/>
            </a:pPr>
            <a:r>
              <a:rPr lang="de-DE" altLang="de-DE" sz="2000" dirty="0" smtClean="0"/>
              <a:t>end</a:t>
            </a:r>
          </a:p>
        </p:txBody>
      </p:sp>
      <p:sp>
        <p:nvSpPr>
          <p:cNvPr id="4" name="Titel 1"/>
          <p:cNvSpPr txBox="1">
            <a:spLocks/>
          </p:cNvSpPr>
          <p:nvPr/>
        </p:nvSpPr>
        <p:spPr bwMode="auto">
          <a:xfrm>
            <a:off x="0" y="1050568"/>
            <a:ext cx="914876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de-DE" sz="2000" kern="0" dirty="0" smtClean="0">
                <a:solidFill>
                  <a:schemeClr val="tx1"/>
                </a:solidFill>
              </a:rPr>
              <a:t>Analyse </a:t>
            </a:r>
            <a:r>
              <a:rPr lang="de-DE" sz="2000" kern="0" dirty="0" err="1" smtClean="0">
                <a:solidFill>
                  <a:schemeClr val="tx1"/>
                </a:solidFill>
              </a:rPr>
              <a:t>dependencies</a:t>
            </a:r>
            <a:r>
              <a:rPr lang="de-DE" sz="2000" kern="0" dirty="0" smtClean="0">
                <a:solidFill>
                  <a:schemeClr val="tx1"/>
                </a:solidFill>
              </a:rPr>
              <a:t> in </a:t>
            </a:r>
            <a:r>
              <a:rPr lang="de-DE" sz="2000" kern="0" dirty="0" err="1" smtClean="0">
                <a:solidFill>
                  <a:schemeClr val="tx1"/>
                </a:solidFill>
              </a:rPr>
              <a:t>black</a:t>
            </a:r>
            <a:r>
              <a:rPr lang="de-DE" sz="2000" kern="0" dirty="0" smtClean="0">
                <a:solidFill>
                  <a:schemeClr val="tx1"/>
                </a:solidFill>
              </a:rPr>
              <a:t> box </a:t>
            </a:r>
            <a:r>
              <a:rPr lang="de-DE" sz="2000" kern="0" dirty="0" err="1" smtClean="0">
                <a:solidFill>
                  <a:schemeClr val="tx1"/>
                </a:solidFill>
              </a:rPr>
              <a:t>model</a:t>
            </a:r>
            <a:r>
              <a:rPr lang="de-DE" sz="2000" kern="0" dirty="0" smtClean="0">
                <a:solidFill>
                  <a:schemeClr val="tx1"/>
                </a:solidFill>
              </a:rPr>
              <a:t> </a:t>
            </a:r>
            <a:r>
              <a:rPr lang="de-DE" sz="2000" kern="0" dirty="0" err="1" smtClean="0">
                <a:solidFill>
                  <a:schemeClr val="tx1"/>
                </a:solidFill>
              </a:rPr>
              <a:t>using</a:t>
            </a:r>
            <a:r>
              <a:rPr lang="de-DE" sz="2000" kern="0" dirty="0" smtClean="0">
                <a:solidFill>
                  <a:schemeClr val="tx1"/>
                </a:solidFill>
              </a:rPr>
              <a:t> </a:t>
            </a:r>
            <a:r>
              <a:rPr lang="de-DE" sz="2000" i="1" kern="0" dirty="0" smtClean="0">
                <a:solidFill>
                  <a:schemeClr val="tx1"/>
                </a:solidFill>
              </a:rPr>
              <a:t>IEEE Not A </a:t>
            </a:r>
            <a:r>
              <a:rPr lang="de-DE" sz="2000" i="1" kern="0" dirty="0" err="1" smtClean="0">
                <a:solidFill>
                  <a:schemeClr val="tx1"/>
                </a:solidFill>
              </a:rPr>
              <a:t>Number</a:t>
            </a:r>
            <a:endParaRPr lang="de-DE" sz="2000" i="1" kern="0" dirty="0">
              <a:solidFill>
                <a:schemeClr val="tx1"/>
              </a:solidFill>
            </a:endParaRPr>
          </a:p>
        </p:txBody>
      </p:sp>
      <p:sp>
        <p:nvSpPr>
          <p:cNvPr id="11" name="Rechteckige Legende 10"/>
          <p:cNvSpPr/>
          <p:nvPr/>
        </p:nvSpPr>
        <p:spPr bwMode="auto">
          <a:xfrm>
            <a:off x="2969905" y="2032001"/>
            <a:ext cx="1584325" cy="419100"/>
          </a:xfrm>
          <a:prstGeom prst="wedgeRectCallout">
            <a:avLst>
              <a:gd name="adj1" fmla="val -37652"/>
              <a:gd name="adj2" fmla="val 126846"/>
            </a:avLst>
          </a:prstGeom>
          <a:solidFill>
            <a:srgbClr val="AAB5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de-DE" sz="1800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a+NaN</a:t>
            </a:r>
            <a:r>
              <a:rPr lang="de-DE" sz="1800" kern="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800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NaN</a:t>
            </a:r>
            <a:endParaRPr lang="de-DE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6786255" y="2606675"/>
            <a:ext cx="215900" cy="2159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3" name="Rechteck 17"/>
          <p:cNvSpPr>
            <a:spLocks noChangeArrowheads="1"/>
          </p:cNvSpPr>
          <p:nvPr/>
        </p:nvSpPr>
        <p:spPr bwMode="auto">
          <a:xfrm>
            <a:off x="6786255" y="2895600"/>
            <a:ext cx="215900" cy="215900"/>
          </a:xfrm>
          <a:prstGeom prst="rect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de-DE" altLang="de-DE" sz="2400">
              <a:latin typeface="Times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Rechteck 18"/>
          <p:cNvSpPr>
            <a:spLocks noChangeArrowheads="1"/>
          </p:cNvSpPr>
          <p:nvPr/>
        </p:nvSpPr>
        <p:spPr bwMode="auto">
          <a:xfrm>
            <a:off x="6786255" y="3182938"/>
            <a:ext cx="215900" cy="215900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de-DE" altLang="de-DE" sz="2400">
              <a:latin typeface="Times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5" name="Rechteck 19"/>
          <p:cNvSpPr>
            <a:spLocks noChangeArrowheads="1"/>
          </p:cNvSpPr>
          <p:nvPr/>
        </p:nvSpPr>
        <p:spPr bwMode="auto">
          <a:xfrm>
            <a:off x="6786255" y="3471863"/>
            <a:ext cx="215900" cy="215900"/>
          </a:xfrm>
          <a:prstGeom prst="rect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de-DE" altLang="de-DE" sz="2400">
              <a:latin typeface="Times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7002155" y="2535238"/>
            <a:ext cx="15843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GB" sz="1600" kern="0" dirty="0">
                <a:latin typeface="Calibri" pitchFamily="34" charset="0"/>
                <a:cs typeface="Calibri" pitchFamily="34" charset="0"/>
              </a:rPr>
              <a:t>0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GB" sz="1600" kern="0" dirty="0">
                <a:latin typeface="Calibri" pitchFamily="34" charset="0"/>
                <a:cs typeface="Calibri" pitchFamily="34" charset="0"/>
              </a:rPr>
              <a:t>1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GB" sz="1600" kern="0" dirty="0">
                <a:latin typeface="Calibri" pitchFamily="34" charset="0"/>
                <a:cs typeface="Calibri" pitchFamily="34" charset="0"/>
              </a:rPr>
              <a:t>-1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GB" sz="1600" kern="0" dirty="0">
                <a:latin typeface="Calibri" pitchFamily="34" charset="0"/>
                <a:cs typeface="Calibri" pitchFamily="34" charset="0"/>
              </a:rPr>
              <a:t>other value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GB" sz="1600" kern="0" dirty="0">
                <a:latin typeface="Calibri" pitchFamily="34" charset="0"/>
                <a:cs typeface="Calibri" pitchFamily="34" charset="0"/>
              </a:rPr>
              <a:t>structural zero</a:t>
            </a:r>
          </a:p>
        </p:txBody>
      </p:sp>
      <p:sp>
        <p:nvSpPr>
          <p:cNvPr id="17" name="Rechteck 21"/>
          <p:cNvSpPr>
            <a:spLocks noChangeArrowheads="1"/>
          </p:cNvSpPr>
          <p:nvPr/>
        </p:nvSpPr>
        <p:spPr bwMode="auto">
          <a:xfrm>
            <a:off x="6786255" y="3759200"/>
            <a:ext cx="215900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de-DE" altLang="de-DE" sz="2400">
              <a:latin typeface="Times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05500" y="4235807"/>
            <a:ext cx="2380980" cy="1656334"/>
          </a:xfrm>
          <a:prstGeom prst="rect">
            <a:avLst/>
          </a:prstGeom>
        </p:spPr>
      </p:pic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5900706" y="5912077"/>
            <a:ext cx="2971271" cy="528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altLang="de-DE" sz="2400" b="1" kern="0" dirty="0" smtClean="0"/>
              <a:t>standardexample.xml</a:t>
            </a:r>
            <a:r>
              <a:rPr lang="en-GB" altLang="de-DE" sz="2400" kern="0" dirty="0" smtClean="0"/>
              <a:t/>
            </a:r>
            <a:br>
              <a:rPr lang="en-GB" altLang="de-DE" sz="2400" kern="0" dirty="0" smtClean="0"/>
            </a:br>
            <a:endParaRPr lang="en-GB" altLang="de-DE" sz="2400" kern="0" dirty="0" smtClean="0"/>
          </a:p>
          <a:p>
            <a:endParaRPr lang="en-GB" altLang="de-DE" sz="2400" kern="0" dirty="0" smtClean="0"/>
          </a:p>
        </p:txBody>
      </p:sp>
    </p:spTree>
    <p:extLst>
      <p:ext uri="{BB962C8B-B14F-4D97-AF65-F5344CB8AC3E}">
        <p14:creationId xmlns:p14="http://schemas.microsoft.com/office/powerpoint/2010/main" xmlns="" val="2337238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11692"/>
            <a:ext cx="8534400" cy="1295400"/>
          </a:xfrm>
        </p:spPr>
        <p:txBody>
          <a:bodyPr/>
          <a:lstStyle/>
          <a:p>
            <a:r>
              <a:rPr lang="en-GB" altLang="de-DE" dirty="0" smtClean="0"/>
              <a:t>Minimal surface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339138" cy="3925887"/>
          </a:xfrm>
        </p:spPr>
        <p:txBody>
          <a:bodyPr/>
          <a:lstStyle/>
          <a:p>
            <a:r>
              <a:rPr lang="en-GB" altLang="de-DE" sz="2400" dirty="0" smtClean="0"/>
              <a:t>Partial differential equation (Lagrange 1762):</a:t>
            </a:r>
          </a:p>
          <a:p>
            <a:endParaRPr lang="en-GB" altLang="de-DE" sz="2400" dirty="0" smtClean="0"/>
          </a:p>
          <a:p>
            <a:pPr>
              <a:buNone/>
            </a:pPr>
            <a:endParaRPr lang="en-GB" altLang="de-DE" sz="2400" dirty="0"/>
          </a:p>
          <a:p>
            <a:r>
              <a:rPr lang="en-GB" altLang="de-DE" sz="2400" dirty="0" smtClean="0"/>
              <a:t>Discrete version:                                   for</a:t>
            </a:r>
          </a:p>
          <a:p>
            <a:endParaRPr lang="en-GB" altLang="de-DE" sz="2400" dirty="0" smtClean="0"/>
          </a:p>
          <a:p>
            <a:r>
              <a:rPr lang="en-GB" altLang="de-DE" sz="2400" dirty="0" smtClean="0"/>
              <a:t>NLP:</a:t>
            </a:r>
          </a:p>
          <a:p>
            <a:endParaRPr lang="en-GB" altLang="de-DE" sz="2400" dirty="0" smtClean="0"/>
          </a:p>
          <a:p>
            <a:endParaRPr lang="en-GB" altLang="de-DE" sz="2400" dirty="0" smtClean="0"/>
          </a:p>
        </p:txBody>
      </p:sp>
      <p:pic>
        <p:nvPicPr>
          <p:cNvPr id="11268" name="Picture 6" descr="C:\Users\knauer\Downloads\CodeCogsEqn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243138"/>
            <a:ext cx="6015037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7" descr="C:\Users\knauer\Downloads\CodeCogsEqn (2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5963" y="2989783"/>
            <a:ext cx="157162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8" descr="C:\Users\knauer\Downloads\CodeCogsEqn (3)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8175" y="3980209"/>
            <a:ext cx="37068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10" descr="C:\Users\knauer\Downloads\CodeCogsEqn (5)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4438" y="5132734"/>
            <a:ext cx="35718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1" descr="C:\Users\knauer\Desktop\olympia-zelt-von-oben-480316b8-951b-41e2-90dc-35c41b01fd1b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1150" y="0"/>
            <a:ext cx="2482850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6" name="Picture 12" descr="C:\Users\knauer\Downloads\CodeCogsEqn (6)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976909"/>
            <a:ext cx="1814513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7" name="Picture 13" descr="C:\Users\knauer\Downloads\CodeCogsEqn (7)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5963" y="3361084"/>
            <a:ext cx="19161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8" name="Picture 14" descr="C:\Users\knauer\Downloads\CodeCogsEqn (8)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5963" y="3637483"/>
            <a:ext cx="187325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hteck 13"/>
          <p:cNvSpPr>
            <a:spLocks noChangeArrowheads="1"/>
          </p:cNvSpPr>
          <p:nvPr/>
        </p:nvSpPr>
        <p:spPr bwMode="auto">
          <a:xfrm>
            <a:off x="6220326" y="5501773"/>
            <a:ext cx="2923674" cy="745958"/>
          </a:xfrm>
          <a:prstGeom prst="rect">
            <a:avLst/>
          </a:prstGeom>
          <a:solidFill>
            <a:srgbClr val="AAB5F8">
              <a:alpha val="5019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de-DE" sz="1400" b="1" dirty="0" err="1" smtClean="0">
                <a:latin typeface="Calibri" panose="020F0502020204030204" pitchFamily="34" charset="0"/>
              </a:rPr>
              <a:t>Vectors</a:t>
            </a:r>
            <a:r>
              <a:rPr lang="de-DE" sz="1400" b="1" dirty="0" smtClean="0">
                <a:latin typeface="Calibri" panose="020F0502020204030204" pitchFamily="34" charset="0"/>
              </a:rPr>
              <a:t> </a:t>
            </a:r>
            <a:r>
              <a:rPr lang="de-DE" sz="1400" b="1" dirty="0" err="1" smtClean="0">
                <a:latin typeface="Calibri" panose="020F0502020204030204" pitchFamily="34" charset="0"/>
              </a:rPr>
              <a:t>and</a:t>
            </a:r>
            <a:r>
              <a:rPr lang="de-DE" sz="1400" b="1" dirty="0" smtClean="0">
                <a:latin typeface="Calibri" panose="020F0502020204030204" pitchFamily="34" charset="0"/>
              </a:rPr>
              <a:t> Matrizes in WORHP Lab</a:t>
            </a:r>
          </a:p>
          <a:p>
            <a:endParaRPr lang="de-DE" sz="1400" dirty="0" smtClean="0">
              <a:latin typeface="Calibri" panose="020F0502020204030204" pitchFamily="34" charset="0"/>
            </a:endParaRPr>
          </a:p>
          <a:p>
            <a:r>
              <a:rPr lang="de-DE" sz="1400" dirty="0" err="1" smtClean="0">
                <a:latin typeface="Calibri" panose="020F0502020204030204" pitchFamily="34" charset="0"/>
              </a:rPr>
              <a:t>size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of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matrix</a:t>
            </a:r>
            <a:r>
              <a:rPr lang="de-DE" sz="1400" dirty="0" smtClean="0">
                <a:latin typeface="Calibri" panose="020F0502020204030204" pitchFamily="34" charset="0"/>
              </a:rPr>
              <a:t>: x.dim1, x.dim2</a:t>
            </a:r>
            <a:endParaRPr lang="de-DE" sz="1400" dirty="0" smtClean="0">
              <a:latin typeface="Calibri" panose="020F0502020204030204" pitchFamily="34" charset="0"/>
              <a:cs typeface="Consolas" panose="020B0609020204030204" pitchFamily="49" charset="0"/>
            </a:endParaRPr>
          </a:p>
        </p:txBody>
      </p:sp>
      <p:pic>
        <p:nvPicPr>
          <p:cNvPr id="1027" name="Picture 3" descr="C:\Users\matieu\Downloads\CodeCogsEqn (14)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572751" y="4249821"/>
            <a:ext cx="104251" cy="152902"/>
          </a:xfrm>
          <a:prstGeom prst="rect">
            <a:avLst/>
          </a:prstGeom>
          <a:noFill/>
        </p:spPr>
      </p:pic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0" y="1037183"/>
            <a:ext cx="9144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GB" altLang="de-DE" dirty="0" smtClean="0">
                <a:latin typeface="Calibri" panose="020F0502020204030204" pitchFamily="34" charset="0"/>
              </a:rPr>
              <a:t>Open </a:t>
            </a:r>
            <a:r>
              <a:rPr lang="en-GB" altLang="de-DE" b="1" dirty="0" smtClean="0">
                <a:latin typeface="Calibri" panose="020F0502020204030204" pitchFamily="34" charset="0"/>
              </a:rPr>
              <a:t>pde.xml</a:t>
            </a:r>
            <a:endParaRPr lang="en-GB" altLang="de-DE" b="1" dirty="0">
              <a:latin typeface="Calibri" panose="020F0502020204030204" pitchFamily="34" charset="0"/>
            </a:endParaRPr>
          </a:p>
        </p:txBody>
      </p:sp>
      <p:sp>
        <p:nvSpPr>
          <p:cNvPr id="16" name="Inhaltsplatzhalter 1"/>
          <p:cNvSpPr txBox="1">
            <a:spLocks/>
          </p:cNvSpPr>
          <p:nvPr/>
        </p:nvSpPr>
        <p:spPr bwMode="auto">
          <a:xfrm>
            <a:off x="2641600" y="5842001"/>
            <a:ext cx="3378200" cy="685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SzPct val="100000"/>
              <a:buFont typeface="Wingdings 2" pitchFamily="18" charset="2"/>
              <a:buChar char=""/>
              <a:defRPr/>
            </a:pPr>
            <a:r>
              <a:rPr lang="de-DE" sz="18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Provide</a:t>
            </a:r>
            <a:r>
              <a:rPr lang="de-DE" sz="18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18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functions</a:t>
            </a:r>
            <a:r>
              <a:rPr lang="de-DE" sz="18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18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for</a:t>
            </a:r>
            <a:r>
              <a:rPr lang="de-DE" sz="18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18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left</a:t>
            </a:r>
            <a:r>
              <a:rPr lang="de-DE" sz="18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de-DE" sz="18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right</a:t>
            </a:r>
            <a:r>
              <a:rPr lang="de-DE" sz="18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, top, </a:t>
            </a:r>
            <a:r>
              <a:rPr lang="de-DE" sz="18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bottom</a:t>
            </a:r>
            <a:r>
              <a:rPr lang="de-DE" sz="18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18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border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3579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-48956"/>
            <a:ext cx="91440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de-DE" sz="4400" dirty="0">
                <a:cs typeface="Arial" panose="020B0604020202020204" pitchFamily="34" charset="0"/>
              </a:rPr>
              <a:t>WORHP Zen</a:t>
            </a:r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9525" y="1039712"/>
            <a:ext cx="91344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de-DE" sz="2400" dirty="0">
                <a:cs typeface="Arial" panose="020B0604020202020204" pitchFamily="34" charset="0"/>
              </a:rPr>
              <a:t>Impact of small perturbations on optimal solution 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304800" y="1732423"/>
            <a:ext cx="8012113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GB" sz="2000" dirty="0">
                <a:latin typeface="Calibri" pitchFamily="34" charset="0"/>
              </a:rPr>
              <a:t>Parametric Nonlinear Programming  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  <a:defRPr/>
            </a:pPr>
            <a:endParaRPr lang="en-GB" sz="2000" dirty="0">
              <a:latin typeface="Calibri" pitchFamily="34" charset="0"/>
            </a:endParaRPr>
          </a:p>
          <a:p>
            <a:pPr marL="342900" indent="-342900" eaLnBrk="1" hangingPunct="1">
              <a:spcBef>
                <a:spcPct val="20000"/>
              </a:spcBef>
              <a:defRPr/>
            </a:pPr>
            <a:endParaRPr lang="en-GB" sz="2000" dirty="0">
              <a:latin typeface="Calibri" pitchFamily="34" charset="0"/>
            </a:endParaRP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GB" sz="2000" dirty="0">
                <a:latin typeface="Calibri" pitchFamily="34" charset="0"/>
              </a:rPr>
              <a:t>Sensitivity derivatives of solution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GB" sz="2000" kern="0" dirty="0">
                <a:latin typeface="Calibri" pitchFamily="34" charset="0"/>
              </a:rPr>
              <a:t>Extension of sensitivity theorem of </a:t>
            </a:r>
            <a:r>
              <a:rPr lang="en-GB" sz="2000" kern="0" dirty="0" err="1">
                <a:latin typeface="Calibri" pitchFamily="34" charset="0"/>
              </a:rPr>
              <a:t>Fiacco</a:t>
            </a:r>
            <a:r>
              <a:rPr lang="en-GB" sz="2000" kern="0" dirty="0">
                <a:latin typeface="Calibri" pitchFamily="34" charset="0"/>
              </a:rPr>
              <a:t>, Robinson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GB" sz="2000" kern="0" dirty="0">
                <a:latin typeface="Calibri" pitchFamily="34" charset="0"/>
              </a:rPr>
              <a:t>Eliminating NLP fractals (relaxation, regularisation)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GB" sz="2000" kern="0" dirty="0">
                <a:latin typeface="Calibri" pitchFamily="34" charset="0"/>
              </a:rPr>
              <a:t>Without measurable computational cost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GB" sz="2000" dirty="0">
                <a:latin typeface="Calibri" pitchFamily="34" charset="0"/>
              </a:rPr>
              <a:t>For free: Additional sensitivity derivatives           and</a:t>
            </a:r>
            <a:endParaRPr lang="en-GB" sz="2000" kern="0" dirty="0">
              <a:latin typeface="Calibri" pitchFamily="34" charset="0"/>
            </a:endParaRP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  <a:defRPr/>
            </a:pPr>
            <a:endParaRPr lang="en-GB" sz="2000" kern="0" dirty="0">
              <a:latin typeface="Calibri" pitchFamily="34" charset="0"/>
            </a:endParaRPr>
          </a:p>
        </p:txBody>
      </p:sp>
      <p:pic>
        <p:nvPicPr>
          <p:cNvPr id="8197" name="Picture 9" descr="C:\Users\knauer\Downloads\CodeCogsEqn (3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8975" y="1805448"/>
            <a:ext cx="2233613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11" descr="C:\Users\knauer\Downloads\CodeCogsEqn (34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41800" y="2823036"/>
            <a:ext cx="51435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12" descr="C:\Users\knauer\Downloads\CodeCogsEqn (35)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3363" y="4293061"/>
            <a:ext cx="43973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13" descr="C:\Users\knauer\Downloads\CodeCogsEqn (36)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288298"/>
            <a:ext cx="439737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17" descr="C:\Users\knauer\Downloads\CodeCogsEqn (62)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134061"/>
            <a:ext cx="2270125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Picture 19" descr="C:\Users\knauer\Downloads\CodeCogsEqn (63)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813" y="4829636"/>
            <a:ext cx="5364162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9961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8" descr="C:\Users\knauer\Desktop\p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76500" y="1874838"/>
            <a:ext cx="4191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10499"/>
            <a:ext cx="8534400" cy="1295400"/>
          </a:xfrm>
        </p:spPr>
        <p:txBody>
          <a:bodyPr/>
          <a:lstStyle/>
          <a:p>
            <a:r>
              <a:rPr lang="en-GB" altLang="de-DE" dirty="0" smtClean="0"/>
              <a:t>Parametric Sensitivity Analysis</a:t>
            </a:r>
          </a:p>
        </p:txBody>
      </p:sp>
      <p:pic>
        <p:nvPicPr>
          <p:cNvPr id="10244" name="Picture 3" descr="C:\Users\matieu\Desktop\eqn (7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0" y="3213100"/>
            <a:ext cx="17716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245" name="Gerade Verbindung mit Pfeil 7"/>
          <p:cNvCxnSpPr>
            <a:cxnSpLocks noChangeShapeType="1"/>
          </p:cNvCxnSpPr>
          <p:nvPr/>
        </p:nvCxnSpPr>
        <p:spPr bwMode="auto">
          <a:xfrm flipV="1">
            <a:off x="2124075" y="2205038"/>
            <a:ext cx="1223963" cy="13684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0247" name="Textfeld 17"/>
          <p:cNvSpPr txBox="1">
            <a:spLocks noChangeArrowheads="1"/>
          </p:cNvSpPr>
          <p:nvPr/>
        </p:nvSpPr>
        <p:spPr bwMode="auto">
          <a:xfrm>
            <a:off x="6983413" y="4135438"/>
            <a:ext cx="216058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400" dirty="0" err="1" smtClean="0">
                <a:cs typeface="Arial" panose="020B0604020202020204" pitchFamily="34" charset="0"/>
              </a:rPr>
              <a:t>Application</a:t>
            </a:r>
            <a:r>
              <a:rPr lang="de-DE" altLang="de-DE" sz="1400" dirty="0">
                <a:cs typeface="Arial" panose="020B0604020202020204" pitchFamily="34" charset="0"/>
              </a:rPr>
              <a:t>:</a:t>
            </a:r>
            <a:br>
              <a:rPr lang="de-DE" altLang="de-DE" sz="1400" dirty="0">
                <a:cs typeface="Arial" panose="020B0604020202020204" pitchFamily="34" charset="0"/>
              </a:rPr>
            </a:br>
            <a:r>
              <a:rPr lang="de-DE" altLang="de-DE" sz="1400" dirty="0">
                <a:cs typeface="Arial" panose="020B0604020202020204" pitchFamily="34" charset="0"/>
              </a:rPr>
              <a:t>Linear </a:t>
            </a:r>
            <a:r>
              <a:rPr lang="de-DE" altLang="de-DE" sz="1400" dirty="0" err="1">
                <a:cs typeface="Arial" panose="020B0604020202020204" pitchFamily="34" charset="0"/>
              </a:rPr>
              <a:t>approximation</a:t>
            </a:r>
            <a:r>
              <a:rPr lang="de-DE" altLang="de-DE" sz="1400" dirty="0">
                <a:cs typeface="Arial" panose="020B0604020202020204" pitchFamily="34" charset="0"/>
              </a:rPr>
              <a:t> </a:t>
            </a:r>
            <a:r>
              <a:rPr lang="de-DE" altLang="de-DE" sz="1400" dirty="0" err="1">
                <a:cs typeface="Arial" panose="020B0604020202020204" pitchFamily="34" charset="0"/>
              </a:rPr>
              <a:t>of</a:t>
            </a:r>
            <a:r>
              <a:rPr lang="de-DE" altLang="de-DE" sz="1400" dirty="0">
                <a:cs typeface="Arial" panose="020B060402020202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400" dirty="0">
                <a:cs typeface="Arial" panose="020B0604020202020204" pitchFamily="34" charset="0"/>
              </a:rPr>
              <a:t>Pareto front</a:t>
            </a:r>
          </a:p>
        </p:txBody>
      </p:sp>
      <p:sp>
        <p:nvSpPr>
          <p:cNvPr id="10248" name="Text Box 4"/>
          <p:cNvSpPr txBox="1">
            <a:spLocks noChangeArrowheads="1"/>
          </p:cNvSpPr>
          <p:nvPr/>
        </p:nvSpPr>
        <p:spPr bwMode="auto">
          <a:xfrm>
            <a:off x="9525" y="2781300"/>
            <a:ext cx="21859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de-DE" sz="2400">
                <a:cs typeface="Arial" panose="020B0604020202020204" pitchFamily="34" charset="0"/>
              </a:rPr>
              <a:t>in constraints:</a:t>
            </a:r>
          </a:p>
        </p:txBody>
      </p:sp>
      <p:sp>
        <p:nvSpPr>
          <p:cNvPr id="10249" name="Text Box 4"/>
          <p:cNvSpPr txBox="1">
            <a:spLocks noChangeArrowheads="1"/>
          </p:cNvSpPr>
          <p:nvPr/>
        </p:nvSpPr>
        <p:spPr bwMode="auto">
          <a:xfrm>
            <a:off x="6707188" y="2781300"/>
            <a:ext cx="21859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de-DE" sz="2400">
                <a:cs typeface="Arial" panose="020B0604020202020204" pitchFamily="34" charset="0"/>
              </a:rPr>
              <a:t>in objective:</a:t>
            </a:r>
          </a:p>
        </p:txBody>
      </p:sp>
      <p:sp>
        <p:nvSpPr>
          <p:cNvPr id="10" name="Inhaltsplatzhalter 1"/>
          <p:cNvSpPr txBox="1">
            <a:spLocks/>
          </p:cNvSpPr>
          <p:nvPr/>
        </p:nvSpPr>
        <p:spPr bwMode="auto">
          <a:xfrm>
            <a:off x="0" y="4000501"/>
            <a:ext cx="2324100" cy="685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SzPct val="100000"/>
              <a:buFont typeface="Wingdings 2" pitchFamily="18" charset="2"/>
              <a:buChar char=""/>
              <a:defRPr/>
            </a:pPr>
            <a:r>
              <a:rPr lang="de-DE" sz="18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Change </a:t>
            </a:r>
            <a:r>
              <a:rPr lang="de-DE" sz="18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amplitude</a:t>
            </a:r>
            <a:r>
              <a:rPr lang="de-DE" sz="18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18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of</a:t>
            </a:r>
            <a:r>
              <a:rPr lang="de-DE" sz="18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18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boundary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1" name="Inhaltsplatzhalter 1"/>
          <p:cNvSpPr txBox="1">
            <a:spLocks/>
          </p:cNvSpPr>
          <p:nvPr/>
        </p:nvSpPr>
        <p:spPr bwMode="auto">
          <a:xfrm>
            <a:off x="6388100" y="3251201"/>
            <a:ext cx="2755900" cy="685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SzPct val="100000"/>
              <a:buFont typeface="Wingdings 2" pitchFamily="18" charset="2"/>
              <a:buChar char=""/>
              <a:defRPr/>
            </a:pPr>
            <a:r>
              <a:rPr lang="de-DE" sz="18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Change </a:t>
            </a:r>
            <a:r>
              <a:rPr lang="de-DE" sz="18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weighting</a:t>
            </a:r>
            <a:r>
              <a:rPr lang="de-DE" sz="18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18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parameters</a:t>
            </a:r>
            <a:r>
              <a:rPr lang="de-DE" sz="18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in </a:t>
            </a:r>
            <a:r>
              <a:rPr lang="de-DE" sz="18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objective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501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0" y="38100"/>
            <a:ext cx="8534400" cy="1295400"/>
          </a:xfrm>
        </p:spPr>
        <p:txBody>
          <a:bodyPr/>
          <a:lstStyle/>
          <a:p>
            <a:r>
              <a:rPr lang="de-DE" dirty="0" smtClean="0"/>
              <a:t>WORHP Parameters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4800" y="2503286"/>
            <a:ext cx="8534400" cy="3440314"/>
          </a:xfrm>
        </p:spPr>
        <p:txBody>
          <a:bodyPr/>
          <a:lstStyle/>
          <a:p>
            <a:r>
              <a:rPr lang="de-DE" sz="2400" dirty="0" err="1" smtClean="0"/>
              <a:t>UserHM</a:t>
            </a:r>
            <a:r>
              <a:rPr lang="de-DE" sz="2400" dirty="0" smtClean="0"/>
              <a:t>=</a:t>
            </a:r>
            <a:r>
              <a:rPr lang="de-DE" sz="2400" dirty="0" err="1" smtClean="0"/>
              <a:t>false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err="1" smtClean="0"/>
              <a:t>FidifHM</a:t>
            </a:r>
            <a:r>
              <a:rPr lang="de-DE" sz="2400" dirty="0" smtClean="0"/>
              <a:t>=</a:t>
            </a:r>
            <a:r>
              <a:rPr lang="de-DE" sz="2400" dirty="0" err="1" smtClean="0"/>
              <a:t>false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err="1" smtClean="0"/>
              <a:t>BFGSmethod</a:t>
            </a:r>
            <a:r>
              <a:rPr lang="de-DE" sz="2400" dirty="0" smtClean="0"/>
              <a:t>=0 </a:t>
            </a:r>
            <a:r>
              <a:rPr lang="de-DE" sz="2400" dirty="0" err="1" smtClean="0"/>
              <a:t>or</a:t>
            </a:r>
            <a:r>
              <a:rPr lang="de-DE" sz="2400" dirty="0" smtClean="0"/>
              <a:t> 1 (</a:t>
            </a:r>
            <a:r>
              <a:rPr lang="de-DE" sz="2400" dirty="0" err="1" smtClean="0"/>
              <a:t>without</a:t>
            </a:r>
            <a:r>
              <a:rPr lang="de-DE" sz="2400" dirty="0" smtClean="0"/>
              <a:t> </a:t>
            </a:r>
            <a:r>
              <a:rPr lang="de-DE" sz="2400" dirty="0" err="1" smtClean="0"/>
              <a:t>structure</a:t>
            </a:r>
            <a:r>
              <a:rPr lang="de-DE" sz="2400" dirty="0" smtClean="0"/>
              <a:t>): BFGS on</a:t>
            </a:r>
          </a:p>
          <a:p>
            <a:r>
              <a:rPr lang="de-DE" sz="2400" dirty="0" err="1" smtClean="0"/>
              <a:t>IgnoreFilterCrit</a:t>
            </a:r>
            <a:r>
              <a:rPr lang="de-DE" sz="2400" dirty="0" smtClean="0"/>
              <a:t>=</a:t>
            </a:r>
            <a:r>
              <a:rPr lang="de-DE" sz="2400" dirty="0" err="1" smtClean="0"/>
              <a:t>false</a:t>
            </a:r>
            <a:r>
              <a:rPr lang="de-DE" sz="2400" dirty="0" smtClean="0"/>
              <a:t>: „</a:t>
            </a:r>
            <a:r>
              <a:rPr lang="de-DE" sz="2400" dirty="0" err="1" smtClean="0"/>
              <a:t>random</a:t>
            </a:r>
            <a:r>
              <a:rPr lang="de-DE" sz="2400" dirty="0" smtClean="0"/>
              <a:t> </a:t>
            </a:r>
            <a:r>
              <a:rPr lang="de-DE" sz="2400" dirty="0" err="1" smtClean="0"/>
              <a:t>step</a:t>
            </a:r>
            <a:r>
              <a:rPr lang="de-DE" sz="2400" dirty="0" smtClean="0"/>
              <a:t>“ </a:t>
            </a:r>
            <a:r>
              <a:rPr lang="de-DE" sz="2400" dirty="0" err="1" smtClean="0"/>
              <a:t>every</a:t>
            </a:r>
            <a:r>
              <a:rPr lang="de-DE" sz="2400" dirty="0" smtClean="0"/>
              <a:t> 10 </a:t>
            </a:r>
            <a:r>
              <a:rPr lang="de-DE" sz="2400" dirty="0" err="1" smtClean="0"/>
              <a:t>iter</a:t>
            </a:r>
            <a:r>
              <a:rPr lang="de-DE" sz="2400" dirty="0" smtClean="0"/>
              <a:t>.</a:t>
            </a:r>
          </a:p>
          <a:p>
            <a:r>
              <a:rPr lang="de-DE" sz="2400" dirty="0" err="1" smtClean="0"/>
              <a:t>BFGSrestart</a:t>
            </a:r>
            <a:r>
              <a:rPr lang="de-DE" sz="2400" dirty="0" smtClean="0"/>
              <a:t>=10: </a:t>
            </a:r>
            <a:r>
              <a:rPr lang="de-DE" sz="2400" dirty="0" err="1" smtClean="0"/>
              <a:t>start</a:t>
            </a:r>
            <a:r>
              <a:rPr lang="de-DE" sz="2400" dirty="0" smtClean="0"/>
              <a:t> </a:t>
            </a:r>
            <a:r>
              <a:rPr lang="de-DE" sz="2400" dirty="0" err="1" smtClean="0"/>
              <a:t>with</a:t>
            </a:r>
            <a:r>
              <a:rPr lang="de-DE" sz="2400" dirty="0" smtClean="0"/>
              <a:t> </a:t>
            </a:r>
            <a:r>
              <a:rPr lang="de-DE" sz="2400" dirty="0" err="1" smtClean="0"/>
              <a:t>identity</a:t>
            </a:r>
            <a:r>
              <a:rPr lang="de-DE" sz="2400" dirty="0" smtClean="0"/>
              <a:t> </a:t>
            </a:r>
            <a:r>
              <a:rPr lang="de-DE" sz="2400" dirty="0" err="1" smtClean="0"/>
              <a:t>matrix</a:t>
            </a:r>
            <a:r>
              <a:rPr lang="de-DE" sz="2400" dirty="0" smtClean="0"/>
              <a:t> </a:t>
            </a:r>
            <a:r>
              <a:rPr lang="de-DE" sz="2400" dirty="0" err="1" smtClean="0"/>
              <a:t>each</a:t>
            </a:r>
            <a:r>
              <a:rPr lang="de-DE" sz="2400" dirty="0" smtClean="0"/>
              <a:t> 10 </a:t>
            </a:r>
            <a:r>
              <a:rPr lang="de-DE" sz="2400" dirty="0" err="1" smtClean="0"/>
              <a:t>iter</a:t>
            </a:r>
            <a:r>
              <a:rPr lang="de-DE" sz="2400" dirty="0" smtClean="0"/>
              <a:t>.</a:t>
            </a:r>
          </a:p>
          <a:p>
            <a:r>
              <a:rPr lang="de-DE" sz="2400" dirty="0" err="1" smtClean="0"/>
              <a:t>RefineFeasibility</a:t>
            </a:r>
            <a:r>
              <a:rPr lang="de-DE" sz="2400" dirty="0" smtClean="0"/>
              <a:t>=2: B-</a:t>
            </a:r>
            <a:r>
              <a:rPr lang="de-DE" sz="2400" dirty="0" err="1" smtClean="0"/>
              <a:t>step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reach</a:t>
            </a:r>
            <a:r>
              <a:rPr lang="de-DE" sz="2400" dirty="0" smtClean="0"/>
              <a:t> </a:t>
            </a:r>
            <a:r>
              <a:rPr lang="de-DE" sz="2400" dirty="0" err="1" smtClean="0"/>
              <a:t>feasibility</a:t>
            </a:r>
            <a:endParaRPr lang="de-DE" sz="2400" dirty="0" smtClean="0"/>
          </a:p>
          <a:p>
            <a:r>
              <a:rPr lang="de-DE" sz="2400" dirty="0" err="1" smtClean="0"/>
              <a:t>NLPMethod</a:t>
            </a:r>
            <a:r>
              <a:rPr lang="de-DE" sz="2400" dirty="0" smtClean="0"/>
              <a:t>=1</a:t>
            </a:r>
            <a:endParaRPr lang="de-DE" sz="2400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9525" y="1039712"/>
            <a:ext cx="91344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de-DE" sz="2400" dirty="0" smtClean="0">
                <a:cs typeface="Arial" panose="020B0604020202020204" pitchFamily="34" charset="0"/>
              </a:rPr>
              <a:t>Use BFGS for large problems</a:t>
            </a:r>
            <a:endParaRPr lang="en-GB" altLang="de-DE" sz="2400" dirty="0">
              <a:cs typeface="Arial" panose="020B0604020202020204" pitchFamily="34" charset="0"/>
            </a:endParaRPr>
          </a:p>
        </p:txBody>
      </p:sp>
      <p:pic>
        <p:nvPicPr>
          <p:cNvPr id="6" name="Picture 6" descr="C:\Users\knauer\Downloads\CodeCogsEqn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64481" y="1831925"/>
            <a:ext cx="6015037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9217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0" y="92216"/>
            <a:ext cx="8534400" cy="1295400"/>
          </a:xfrm>
        </p:spPr>
        <p:txBody>
          <a:bodyPr/>
          <a:lstStyle/>
          <a:p>
            <a:r>
              <a:rPr lang="de-DE" dirty="0" err="1" smtClean="0"/>
              <a:t>Kepler‘s</a:t>
            </a:r>
            <a:r>
              <a:rPr lang="de-DE" dirty="0" smtClean="0"/>
              <a:t> </a:t>
            </a:r>
            <a:r>
              <a:rPr lang="de-DE" dirty="0" err="1" smtClean="0"/>
              <a:t>Equation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4800" y="1917700"/>
            <a:ext cx="8534400" cy="4184988"/>
          </a:xfrm>
        </p:spPr>
        <p:txBody>
          <a:bodyPr/>
          <a:lstStyle/>
          <a:p>
            <a:pPr>
              <a:buNone/>
            </a:pPr>
            <a:r>
              <a:rPr lang="de-DE" sz="2000" dirty="0" err="1" smtClean="0"/>
              <a:t>meanAnomaly</a:t>
            </a:r>
            <a:r>
              <a:rPr lang="de-DE" sz="2000" dirty="0" smtClean="0"/>
              <a:t>(): </a:t>
            </a:r>
            <a:r>
              <a:rPr lang="de-DE" sz="2000" dirty="0" err="1" smtClean="0"/>
              <a:t>calculate</a:t>
            </a:r>
            <a:r>
              <a:rPr lang="de-DE" sz="2000" dirty="0" smtClean="0"/>
              <a:t> M</a:t>
            </a:r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r>
              <a:rPr lang="de-DE" sz="2000" dirty="0" err="1" smtClean="0"/>
              <a:t>excentricAnomaly</a:t>
            </a:r>
            <a:r>
              <a:rPr lang="de-DE" sz="2000" dirty="0" smtClean="0"/>
              <a:t>(M): </a:t>
            </a:r>
            <a:r>
              <a:rPr lang="de-DE" sz="2000" dirty="0" err="1" smtClean="0"/>
              <a:t>calculate</a:t>
            </a:r>
            <a:r>
              <a:rPr lang="de-DE" sz="2000" dirty="0" smtClean="0"/>
              <a:t> E </a:t>
            </a:r>
            <a:r>
              <a:rPr lang="de-DE" sz="2000" dirty="0" err="1" smtClean="0"/>
              <a:t>using</a:t>
            </a:r>
            <a:r>
              <a:rPr lang="de-DE" sz="2000" dirty="0" smtClean="0"/>
              <a:t> </a:t>
            </a:r>
            <a:r>
              <a:rPr lang="de-DE" sz="2000" dirty="0" err="1" smtClean="0"/>
              <a:t>Kepler‘s</a:t>
            </a:r>
            <a:r>
              <a:rPr lang="de-DE" sz="2000" dirty="0" smtClean="0"/>
              <a:t> </a:t>
            </a:r>
            <a:r>
              <a:rPr lang="de-DE" sz="2000" dirty="0" err="1" smtClean="0"/>
              <a:t>equation</a:t>
            </a:r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r>
              <a:rPr lang="de-DE" sz="2000" dirty="0" err="1" smtClean="0"/>
              <a:t>trueAnomaly</a:t>
            </a:r>
            <a:r>
              <a:rPr lang="de-DE" sz="2000" dirty="0" smtClean="0"/>
              <a:t>(E): </a:t>
            </a:r>
            <a:r>
              <a:rPr lang="de-DE" sz="2000" dirty="0" err="1" smtClean="0"/>
              <a:t>calculate</a:t>
            </a:r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r>
              <a:rPr lang="de-DE" sz="2000" dirty="0" smtClean="0"/>
              <a:t> </a:t>
            </a:r>
          </a:p>
          <a:p>
            <a:pPr>
              <a:buNone/>
            </a:pPr>
            <a:endParaRPr lang="de-DE" sz="2000" dirty="0" smtClean="0"/>
          </a:p>
        </p:txBody>
      </p:sp>
      <p:sp>
        <p:nvSpPr>
          <p:cNvPr id="4" name="Rechteck 3"/>
          <p:cNvSpPr>
            <a:spLocks noChangeArrowheads="1"/>
          </p:cNvSpPr>
          <p:nvPr/>
        </p:nvSpPr>
        <p:spPr bwMode="auto">
          <a:xfrm>
            <a:off x="6220326" y="1987883"/>
            <a:ext cx="2923674" cy="1034716"/>
          </a:xfrm>
          <a:prstGeom prst="rect">
            <a:avLst/>
          </a:prstGeom>
          <a:solidFill>
            <a:srgbClr val="AAB5F8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de-DE" sz="1400" b="1" dirty="0" err="1" smtClean="0">
                <a:latin typeface="Calibri" panose="020F0502020204030204" pitchFamily="34" charset="0"/>
              </a:rPr>
              <a:t>Complex</a:t>
            </a:r>
            <a:r>
              <a:rPr lang="de-DE" sz="1400" b="1" dirty="0" smtClean="0">
                <a:latin typeface="Calibri" panose="020F0502020204030204" pitchFamily="34" charset="0"/>
              </a:rPr>
              <a:t> Problems in WORHP Lab</a:t>
            </a:r>
          </a:p>
          <a:p>
            <a:endParaRPr lang="de-DE" sz="1400" dirty="0" smtClean="0">
              <a:latin typeface="Calibri" panose="020F0502020204030204" pitchFamily="34" charset="0"/>
            </a:endParaRPr>
          </a:p>
          <a:p>
            <a:r>
              <a:rPr lang="de-DE" sz="1400" dirty="0" smtClean="0">
                <a:latin typeface="Calibri" panose="020F0502020204030204" pitchFamily="34" charset="0"/>
              </a:rPr>
              <a:t>The </a:t>
            </a:r>
            <a:r>
              <a:rPr lang="de-DE" sz="1400" dirty="0" err="1" smtClean="0">
                <a:latin typeface="Calibri" panose="020F0502020204030204" pitchFamily="34" charset="0"/>
              </a:rPr>
              <a:t>file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smtClean="0">
                <a:latin typeface="Consolas" pitchFamily="49" charset="0"/>
                <a:cs typeface="Consolas" pitchFamily="49" charset="0"/>
              </a:rPr>
              <a:t>worhplabfunction.cpp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is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included</a:t>
            </a:r>
            <a:r>
              <a:rPr lang="de-DE" sz="1400" dirty="0" smtClean="0">
                <a:latin typeface="Calibri" panose="020F0502020204030204" pitchFamily="34" charset="0"/>
              </a:rPr>
              <a:t>, </a:t>
            </a:r>
            <a:r>
              <a:rPr lang="de-DE" sz="1400" dirty="0" err="1" smtClean="0">
                <a:latin typeface="Calibri" panose="020F0502020204030204" pitchFamily="34" charset="0"/>
              </a:rPr>
              <a:t>if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available</a:t>
            </a:r>
            <a:r>
              <a:rPr lang="de-DE" sz="1400" dirty="0" smtClean="0">
                <a:latin typeface="Calibri" panose="020F0502020204030204" pitchFamily="34" charset="0"/>
              </a:rPr>
              <a:t>!</a:t>
            </a:r>
          </a:p>
          <a:p>
            <a:endParaRPr lang="de-DE" sz="1400" dirty="0" smtClean="0">
              <a:latin typeface="Calibri" panose="020F0502020204030204" pitchFamily="34" charset="0"/>
              <a:cs typeface="Consolas" panose="020B0609020204030204" pitchFamily="49" charset="0"/>
            </a:endParaRPr>
          </a:p>
        </p:txBody>
      </p:sp>
      <p:pic>
        <p:nvPicPr>
          <p:cNvPr id="2050" name="Picture 2" descr="C:\Users\matieu\Downloads\CodeCogsEqn (15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8016" y="4075714"/>
            <a:ext cx="2521744" cy="257175"/>
          </a:xfrm>
          <a:prstGeom prst="rect">
            <a:avLst/>
          </a:prstGeom>
          <a:noFill/>
        </p:spPr>
      </p:pic>
      <p:pic>
        <p:nvPicPr>
          <p:cNvPr id="2051" name="Picture 3" descr="C:\Users\matieu\Downloads\CodeCogsEqn (16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1730" y="2300789"/>
            <a:ext cx="1378744" cy="735806"/>
          </a:xfrm>
          <a:prstGeom prst="rect">
            <a:avLst/>
          </a:prstGeom>
          <a:noFill/>
        </p:spPr>
      </p:pic>
      <p:pic>
        <p:nvPicPr>
          <p:cNvPr id="2052" name="Picture 4" descr="C:\Users\matieu\Downloads\CodeCogsEqn (17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6508" y="4980322"/>
            <a:ext cx="207169" cy="235744"/>
          </a:xfrm>
          <a:prstGeom prst="rect">
            <a:avLst/>
          </a:prstGeom>
          <a:noFill/>
        </p:spPr>
      </p:pic>
      <p:pic>
        <p:nvPicPr>
          <p:cNvPr id="2053" name="Picture 5" descr="C:\Users\matieu\Downloads\CodeCogsEqn (18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17584" y="5287879"/>
            <a:ext cx="3471863" cy="857250"/>
          </a:xfrm>
          <a:prstGeom prst="rect">
            <a:avLst/>
          </a:prstGeom>
          <a:noFill/>
        </p:spPr>
      </p:pic>
      <p:sp>
        <p:nvSpPr>
          <p:cNvPr id="9" name="Pfeil nach rechts 8"/>
          <p:cNvSpPr/>
          <p:nvPr/>
        </p:nvSpPr>
        <p:spPr bwMode="auto">
          <a:xfrm flipH="1">
            <a:off x="5354051" y="3741821"/>
            <a:ext cx="3356811" cy="938463"/>
          </a:xfrm>
          <a:prstGeom prst="rightArrow">
            <a:avLst/>
          </a:prstGeom>
          <a:solidFill>
            <a:srgbClr val="AAB5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>
                <a:latin typeface="Calibri" pitchFamily="34" charset="0"/>
                <a:cs typeface="Consolas" pitchFamily="49" charset="0"/>
              </a:rPr>
              <a:t>Iteration in </a:t>
            </a:r>
            <a:r>
              <a:rPr lang="de-DE" dirty="0" err="1" smtClean="0">
                <a:latin typeface="Calibri" pitchFamily="34" charset="0"/>
                <a:cs typeface="Consolas" pitchFamily="49" charset="0"/>
              </a:rPr>
              <a:t>iteration</a:t>
            </a:r>
            <a:r>
              <a:rPr lang="de-DE" dirty="0" smtClean="0">
                <a:latin typeface="Calibri" pitchFamily="34" charset="0"/>
                <a:cs typeface="Consolas" pitchFamily="49" charset="0"/>
              </a:rPr>
              <a:t>!?</a:t>
            </a:r>
            <a:endParaRPr kumimoji="0" lang="de-DE" sz="2400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Consolas" pitchFamily="49" charset="0"/>
            </a:endParaRPr>
          </a:p>
        </p:txBody>
      </p:sp>
      <p:sp>
        <p:nvSpPr>
          <p:cNvPr id="11" name="Inhaltsplatzhalter 1"/>
          <p:cNvSpPr txBox="1">
            <a:spLocks/>
          </p:cNvSpPr>
          <p:nvPr/>
        </p:nvSpPr>
        <p:spPr bwMode="auto">
          <a:xfrm>
            <a:off x="5956300" y="4495801"/>
            <a:ext cx="2755900" cy="685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SzPct val="100000"/>
              <a:buFont typeface="Wingdings 2" pitchFamily="18" charset="2"/>
              <a:buChar char=""/>
              <a:defRPr/>
            </a:pPr>
            <a:r>
              <a:rPr lang="de-DE" sz="18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Use</a:t>
            </a:r>
            <a:r>
              <a:rPr lang="de-DE" sz="18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18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this</a:t>
            </a:r>
            <a:r>
              <a:rPr lang="de-DE" sz="18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18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equation</a:t>
            </a:r>
            <a:r>
              <a:rPr lang="de-DE" sz="18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18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as</a:t>
            </a:r>
            <a:r>
              <a:rPr lang="de-DE" sz="18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1800" kern="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constraint</a:t>
            </a:r>
            <a:r>
              <a:rPr lang="de-DE" sz="1800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in WORHP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9525" y="1039712"/>
            <a:ext cx="91344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de-DE" sz="2000" b="1" dirty="0" smtClean="0"/>
              <a:t>Erde_Min.xml</a:t>
            </a:r>
            <a:r>
              <a:rPr lang="de-DE" sz="2000" dirty="0" smtClean="0"/>
              <a:t> </a:t>
            </a:r>
            <a:r>
              <a:rPr lang="de-DE" sz="2000" dirty="0" err="1" smtClean="0"/>
              <a:t>finds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date</a:t>
            </a:r>
            <a:r>
              <a:rPr lang="de-DE" sz="2000" dirty="0" smtClean="0"/>
              <a:t>, </a:t>
            </a:r>
            <a:r>
              <a:rPr lang="de-DE" sz="2000" dirty="0" err="1" smtClean="0"/>
              <a:t>at</a:t>
            </a:r>
            <a:r>
              <a:rPr lang="de-DE" sz="2000" dirty="0" smtClean="0"/>
              <a:t> </a:t>
            </a:r>
            <a:r>
              <a:rPr lang="de-DE" sz="2000" dirty="0" err="1" smtClean="0"/>
              <a:t>which</a:t>
            </a:r>
            <a:r>
              <a:rPr lang="de-DE" sz="2000" dirty="0" smtClean="0"/>
              <a:t> Earth </a:t>
            </a:r>
            <a:r>
              <a:rPr lang="de-DE" sz="2000" dirty="0" err="1" smtClean="0"/>
              <a:t>is</a:t>
            </a:r>
            <a:r>
              <a:rPr lang="de-DE" sz="2000" dirty="0" smtClean="0"/>
              <a:t> </a:t>
            </a:r>
            <a:r>
              <a:rPr lang="de-DE" sz="2000" dirty="0" err="1" smtClean="0"/>
              <a:t>closest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given</a:t>
            </a:r>
            <a:r>
              <a:rPr lang="de-DE" sz="2000" dirty="0" smtClean="0"/>
              <a:t> </a:t>
            </a:r>
            <a:r>
              <a:rPr lang="de-DE" sz="2000" dirty="0" err="1" smtClean="0"/>
              <a:t>coordinate</a:t>
            </a:r>
            <a:endParaRPr lang="de-DE" sz="2000" dirty="0" smtClean="0"/>
          </a:p>
        </p:txBody>
      </p:sp>
    </p:spTree>
    <p:extLst>
      <p:ext uri="{BB962C8B-B14F-4D97-AF65-F5344CB8AC3E}">
        <p14:creationId xmlns:p14="http://schemas.microsoft.com/office/powerpoint/2010/main" xmlns="" val="3876044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0" y="92216"/>
            <a:ext cx="8534400" cy="1295400"/>
          </a:xfrm>
        </p:spPr>
        <p:txBody>
          <a:bodyPr/>
          <a:lstStyle/>
          <a:p>
            <a:r>
              <a:rPr lang="de-DE" dirty="0" smtClean="0"/>
              <a:t>Mission </a:t>
            </a:r>
            <a:r>
              <a:rPr lang="de-DE" dirty="0" err="1" smtClean="0"/>
              <a:t>to</a:t>
            </a:r>
            <a:r>
              <a:rPr lang="de-DE" dirty="0" smtClean="0"/>
              <a:t> Mars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4800" y="1538037"/>
            <a:ext cx="8534400" cy="2856163"/>
          </a:xfrm>
        </p:spPr>
        <p:txBody>
          <a:bodyPr/>
          <a:lstStyle/>
          <a:p>
            <a:pPr>
              <a:buNone/>
            </a:pPr>
            <a:r>
              <a:rPr lang="de-DE" sz="2000" dirty="0" err="1" smtClean="0"/>
              <a:t>Consider</a:t>
            </a:r>
            <a:r>
              <a:rPr lang="de-DE" sz="2000" dirty="0" smtClean="0"/>
              <a:t> a </a:t>
            </a:r>
            <a:r>
              <a:rPr lang="de-DE" sz="2000" dirty="0" err="1" smtClean="0"/>
              <a:t>launch</a:t>
            </a:r>
            <a:r>
              <a:rPr lang="de-DE" sz="2000" dirty="0" smtClean="0"/>
              <a:t> </a:t>
            </a:r>
            <a:r>
              <a:rPr lang="de-DE" sz="2000" dirty="0" err="1" smtClean="0"/>
              <a:t>window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1000 </a:t>
            </a:r>
            <a:r>
              <a:rPr lang="de-DE" sz="2000" dirty="0" err="1" smtClean="0"/>
              <a:t>days</a:t>
            </a:r>
            <a:r>
              <a:rPr lang="de-DE" sz="2000" dirty="0" smtClean="0"/>
              <a:t>, </a:t>
            </a:r>
            <a:r>
              <a:rPr lang="de-DE" sz="2000" dirty="0" err="1" smtClean="0"/>
              <a:t>starting</a:t>
            </a:r>
            <a:r>
              <a:rPr lang="de-DE" sz="2000" dirty="0" smtClean="0"/>
              <a:t> </a:t>
            </a:r>
            <a:r>
              <a:rPr lang="de-DE" sz="2000" dirty="0" err="1" smtClean="0"/>
              <a:t>from</a:t>
            </a:r>
            <a:r>
              <a:rPr lang="de-DE" sz="2000" dirty="0" smtClean="0"/>
              <a:t> J2000.0 = </a:t>
            </a:r>
            <a:r>
              <a:rPr lang="de-DE" sz="2000" smtClean="0"/>
              <a:t>6158.5.</a:t>
            </a:r>
            <a:br>
              <a:rPr lang="de-DE" sz="2000" smtClean="0"/>
            </a:br>
            <a:endParaRPr lang="de-DE" sz="2000" dirty="0" smtClean="0"/>
          </a:p>
          <a:p>
            <a:pPr>
              <a:buSzPct val="100000"/>
              <a:buFont typeface="Wingdings 2" pitchFamily="18" charset="2"/>
              <a:buChar char=""/>
              <a:defRPr/>
            </a:pPr>
            <a:r>
              <a:rPr lang="de-DE" sz="18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When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 do Earth </a:t>
            </a:r>
            <a:r>
              <a:rPr lang="de-DE" sz="18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and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 Mars </a:t>
            </a:r>
            <a:r>
              <a:rPr lang="de-DE" sz="18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have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 </a:t>
            </a:r>
            <a:r>
              <a:rPr lang="de-DE" sz="18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the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 </a:t>
            </a:r>
            <a:r>
              <a:rPr lang="de-DE" sz="18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smallest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 </a:t>
            </a:r>
            <a:r>
              <a:rPr lang="de-DE" sz="18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distance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 (</a:t>
            </a:r>
            <a:r>
              <a:rPr lang="de-DE" sz="18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Euklidean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)</a:t>
            </a:r>
            <a:br>
              <a:rPr lang="de-DE" sz="18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</a:br>
            <a:endParaRPr lang="de-DE" sz="1800" dirty="0" smtClean="0">
              <a:solidFill>
                <a:schemeClr val="accent1">
                  <a:lumMod val="75000"/>
                </a:schemeClr>
              </a:solidFill>
              <a:cs typeface="Calibri" pitchFamily="34" charset="0"/>
            </a:endParaRPr>
          </a:p>
          <a:p>
            <a:pPr>
              <a:buSzPct val="100000"/>
              <a:buFont typeface="Wingdings 2" pitchFamily="18" charset="2"/>
              <a:buChar char=""/>
              <a:defRPr/>
            </a:pPr>
            <a:r>
              <a:rPr lang="de-DE" sz="18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When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 do </a:t>
            </a:r>
            <a:r>
              <a:rPr lang="de-DE" sz="18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you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 </a:t>
            </a:r>
            <a:r>
              <a:rPr lang="de-DE" sz="18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have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 </a:t>
            </a:r>
            <a:r>
              <a:rPr lang="de-DE" sz="18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to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 </a:t>
            </a:r>
            <a:r>
              <a:rPr lang="de-DE" sz="18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start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 </a:t>
            </a:r>
            <a:r>
              <a:rPr lang="de-DE" sz="18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from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 Earth </a:t>
            </a:r>
            <a:r>
              <a:rPr lang="de-DE" sz="18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to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 </a:t>
            </a:r>
            <a:r>
              <a:rPr lang="de-DE" sz="18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reach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 Mars </a:t>
            </a:r>
            <a:r>
              <a:rPr lang="de-DE" sz="18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with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 </a:t>
            </a:r>
            <a:r>
              <a:rPr lang="de-DE" sz="18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the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 </a:t>
            </a:r>
            <a:r>
              <a:rPr lang="de-DE" sz="18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constant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 </a:t>
            </a:r>
            <a:r>
              <a:rPr lang="de-DE" sz="18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velocity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 </a:t>
            </a:r>
            <a:r>
              <a:rPr lang="de-DE" sz="18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of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 v = 0,1 AU/</a:t>
            </a:r>
            <a:r>
              <a:rPr lang="de-DE" sz="18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day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 </a:t>
            </a:r>
            <a:r>
              <a:rPr lang="de-DE" sz="18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as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 fast </a:t>
            </a:r>
            <a:r>
              <a:rPr lang="de-DE" sz="18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as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 </a:t>
            </a:r>
            <a:r>
              <a:rPr lang="de-DE" sz="18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possible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?</a:t>
            </a:r>
            <a:br>
              <a:rPr lang="de-DE" sz="18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</a:br>
            <a:endParaRPr lang="de-DE" sz="1800" dirty="0" smtClean="0">
              <a:solidFill>
                <a:schemeClr val="accent1">
                  <a:lumMod val="75000"/>
                </a:schemeClr>
              </a:solidFill>
              <a:cs typeface="Calibri" pitchFamily="34" charset="0"/>
            </a:endParaRPr>
          </a:p>
          <a:p>
            <a:pPr>
              <a:buSzPct val="100000"/>
              <a:buFont typeface="Wingdings 2" pitchFamily="18" charset="2"/>
              <a:buChar char=""/>
              <a:defRPr/>
            </a:pPr>
            <a:r>
              <a:rPr lang="de-DE" sz="18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What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 </a:t>
            </a:r>
            <a:r>
              <a:rPr lang="de-DE" sz="18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if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 </a:t>
            </a:r>
            <a:r>
              <a:rPr lang="de-DE" sz="18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the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 </a:t>
            </a:r>
            <a:r>
              <a:rPr lang="de-DE" sz="18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velocity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 </a:t>
            </a:r>
            <a:r>
              <a:rPr lang="de-DE" sz="1800" dirty="0" err="1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is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 v = 343 m/s</a:t>
            </a:r>
            <a:endParaRPr lang="de-DE" sz="1800" dirty="0">
              <a:solidFill>
                <a:schemeClr val="accent1">
                  <a:lumMod val="75000"/>
                </a:schemeClr>
              </a:solidFill>
              <a:cs typeface="Calibri" pitchFamily="34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9525" y="1039712"/>
            <a:ext cx="91344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de-DE" sz="2000" dirty="0" smtClean="0"/>
              <a:t>Start </a:t>
            </a:r>
            <a:r>
              <a:rPr lang="de-DE" sz="2000" dirty="0" err="1" smtClean="0"/>
              <a:t>with</a:t>
            </a:r>
            <a:r>
              <a:rPr lang="de-DE" sz="2000" dirty="0" smtClean="0"/>
              <a:t> </a:t>
            </a:r>
            <a:r>
              <a:rPr lang="de-DE" sz="2000" b="1" dirty="0" smtClean="0"/>
              <a:t>Erde_Min.xml</a:t>
            </a:r>
            <a:endParaRPr lang="de-DE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35738"/>
            <a:ext cx="91440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GB" altLang="de-DE" sz="4400" dirty="0" smtClean="0">
                <a:latin typeface="Calibri" panose="020F0502020204030204" pitchFamily="34" charset="0"/>
              </a:rPr>
              <a:t>How to get WORHP, </a:t>
            </a:r>
            <a:r>
              <a:rPr lang="en-GB" altLang="de-DE" sz="4400" dirty="0" err="1" smtClean="0">
                <a:latin typeface="Calibri" panose="020F0502020204030204" pitchFamily="34" charset="0"/>
              </a:rPr>
              <a:t>TransWORHP</a:t>
            </a:r>
            <a:r>
              <a:rPr lang="en-GB" altLang="de-DE" sz="4400" dirty="0" smtClean="0">
                <a:latin typeface="Calibri" panose="020F0502020204030204" pitchFamily="34" charset="0"/>
              </a:rPr>
              <a:t> </a:t>
            </a:r>
            <a:br>
              <a:rPr lang="en-GB" altLang="de-DE" sz="4400" dirty="0" smtClean="0">
                <a:latin typeface="Calibri" panose="020F0502020204030204" pitchFamily="34" charset="0"/>
              </a:rPr>
            </a:br>
            <a:r>
              <a:rPr lang="en-GB" altLang="de-DE" sz="4400" dirty="0" smtClean="0">
                <a:latin typeface="Calibri" panose="020F0502020204030204" pitchFamily="34" charset="0"/>
              </a:rPr>
              <a:t>and WORHP Lab?</a:t>
            </a:r>
            <a:endParaRPr lang="en-GB" altLang="de-DE" sz="4400" dirty="0">
              <a:latin typeface="Calibri" panose="020F0502020204030204" pitchFamily="34" charset="0"/>
            </a:endParaRPr>
          </a:p>
        </p:txBody>
      </p:sp>
      <p:sp>
        <p:nvSpPr>
          <p:cNvPr id="6" name="Rechteck 16"/>
          <p:cNvSpPr>
            <a:spLocks noChangeArrowheads="1"/>
          </p:cNvSpPr>
          <p:nvPr/>
        </p:nvSpPr>
        <p:spPr bwMode="auto">
          <a:xfrm>
            <a:off x="107950" y="1484784"/>
            <a:ext cx="2879725" cy="431800"/>
          </a:xfrm>
          <a:prstGeom prst="rect">
            <a:avLst/>
          </a:prstGeom>
          <a:solidFill>
            <a:srgbClr val="687CF2">
              <a:alpha val="73333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b="1" dirty="0">
                <a:latin typeface="Calibri" pitchFamily="34" charset="0"/>
              </a:rPr>
              <a:t>WORHP</a:t>
            </a:r>
          </a:p>
        </p:txBody>
      </p:sp>
      <p:sp>
        <p:nvSpPr>
          <p:cNvPr id="7" name="Rechteck 17"/>
          <p:cNvSpPr>
            <a:spLocks noChangeArrowheads="1"/>
          </p:cNvSpPr>
          <p:nvPr/>
        </p:nvSpPr>
        <p:spPr bwMode="auto">
          <a:xfrm>
            <a:off x="3132138" y="1484784"/>
            <a:ext cx="2879725" cy="431800"/>
          </a:xfrm>
          <a:prstGeom prst="rect">
            <a:avLst/>
          </a:prstGeom>
          <a:solidFill>
            <a:srgbClr val="687CF2">
              <a:alpha val="7372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b="1" dirty="0" err="1" smtClean="0">
                <a:latin typeface="Calibri" pitchFamily="34" charset="0"/>
              </a:rPr>
              <a:t>TransWORHP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8" name="Rechteck 18"/>
          <p:cNvSpPr>
            <a:spLocks noChangeArrowheads="1"/>
          </p:cNvSpPr>
          <p:nvPr/>
        </p:nvSpPr>
        <p:spPr bwMode="auto">
          <a:xfrm>
            <a:off x="6156325" y="1484784"/>
            <a:ext cx="2879725" cy="431800"/>
          </a:xfrm>
          <a:prstGeom prst="rect">
            <a:avLst/>
          </a:prstGeom>
          <a:solidFill>
            <a:srgbClr val="687CF2">
              <a:alpha val="7372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b="1" dirty="0" smtClean="0">
                <a:latin typeface="Calibri" pitchFamily="34" charset="0"/>
              </a:rPr>
              <a:t>WORHP Lab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14300" y="2025306"/>
            <a:ext cx="2870200" cy="2254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Register on</a:t>
            </a:r>
            <a: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onsolas" panose="020B0609020204030204" pitchFamily="49" charset="0"/>
              </a:rPr>
              <a:t> </a:t>
            </a:r>
            <a:r>
              <a:rPr lang="de-DE" sz="1400" kern="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worhp.de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Request </a:t>
            </a:r>
            <a:r>
              <a:rPr lang="de-DE" sz="1400" kern="0" dirty="0" err="1" smtClean="0">
                <a:latin typeface="Calibri" pitchFamily="34" charset="0"/>
                <a:cs typeface="Consolas" panose="020B0609020204030204" pitchFamily="49" charset="0"/>
              </a:rPr>
              <a:t>academic</a:t>
            </a: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 </a:t>
            </a:r>
            <a:r>
              <a:rPr lang="de-DE" sz="1400" kern="0" dirty="0" err="1" smtClean="0">
                <a:latin typeface="Calibri" pitchFamily="34" charset="0"/>
                <a:cs typeface="Consolas" panose="020B0609020204030204" pitchFamily="49" charset="0"/>
              </a:rPr>
              <a:t>or</a:t>
            </a: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 </a:t>
            </a:r>
            <a:r>
              <a:rPr lang="de-DE" sz="1400" kern="0" dirty="0" err="1" smtClean="0">
                <a:latin typeface="Calibri" pitchFamily="34" charset="0"/>
                <a:cs typeface="Consolas" panose="020B0609020204030204" pitchFamily="49" charset="0"/>
              </a:rPr>
              <a:t>evaluation</a:t>
            </a: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 </a:t>
            </a:r>
            <a:r>
              <a:rPr lang="de-DE" sz="1400" kern="0" dirty="0" err="1" smtClean="0">
                <a:latin typeface="Calibri" pitchFamily="34" charset="0"/>
                <a:cs typeface="Consolas" panose="020B0609020204030204" pitchFamily="49" charset="0"/>
              </a:rPr>
              <a:t>license</a:t>
            </a:r>
            <a:endParaRPr lang="de-DE" sz="1400" kern="0" dirty="0" smtClean="0">
              <a:latin typeface="Calibri" pitchFamily="34" charset="0"/>
              <a:cs typeface="Consolas" panose="020B0609020204030204" pitchFamily="49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Download </a:t>
            </a:r>
            <a:r>
              <a:rPr lang="de-DE" sz="1400" kern="0" dirty="0" err="1" smtClean="0">
                <a:latin typeface="Calibri" pitchFamily="34" charset="0"/>
                <a:cs typeface="Consolas" panose="020B0609020204030204" pitchFamily="49" charset="0"/>
              </a:rPr>
              <a:t>worhp</a:t>
            </a: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 </a:t>
            </a:r>
            <a:r>
              <a:rPr lang="de-DE" sz="1400" kern="0" dirty="0" err="1" smtClean="0">
                <a:latin typeface="Calibri" pitchFamily="34" charset="0"/>
                <a:cs typeface="Consolas" panose="020B0609020204030204" pitchFamily="49" charset="0"/>
              </a:rPr>
              <a:t>library</a:t>
            </a: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 </a:t>
            </a:r>
            <a:r>
              <a:rPr lang="de-DE" sz="1400" kern="0" dirty="0" err="1" smtClean="0">
                <a:latin typeface="Calibri" pitchFamily="34" charset="0"/>
                <a:cs typeface="Consolas" panose="020B0609020204030204" pitchFamily="49" charset="0"/>
              </a:rPr>
              <a:t>for</a:t>
            </a: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 </a:t>
            </a:r>
            <a:r>
              <a:rPr lang="de-DE" sz="1400" kern="0" dirty="0" err="1" smtClean="0">
                <a:latin typeface="Calibri" pitchFamily="34" charset="0"/>
                <a:cs typeface="Consolas" panose="020B0609020204030204" pitchFamily="49" charset="0"/>
              </a:rPr>
              <a:t>Win</a:t>
            </a: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, Linux </a:t>
            </a:r>
            <a:r>
              <a:rPr lang="de-DE" sz="1400" kern="0" dirty="0" err="1" smtClean="0">
                <a:latin typeface="Calibri" pitchFamily="34" charset="0"/>
                <a:cs typeface="Consolas" panose="020B0609020204030204" pitchFamily="49" charset="0"/>
              </a:rPr>
              <a:t>or</a:t>
            </a: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 Mac</a:t>
            </a:r>
          </a:p>
          <a:p>
            <a:pPr marR="0" lvl="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de-DE" sz="1400" kern="0" dirty="0" smtClean="0">
              <a:latin typeface="Calibri" pitchFamily="34" charset="0"/>
              <a:cs typeface="Consolas" panose="020B0609020204030204" pitchFamily="49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3162300" y="2038006"/>
            <a:ext cx="2882900" cy="2254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Register on</a:t>
            </a:r>
            <a: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onsolas" panose="020B0609020204030204" pitchFamily="49" charset="0"/>
              </a:rPr>
              <a:t> </a:t>
            </a:r>
            <a:r>
              <a:rPr lang="de-DE" sz="1400" kern="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worhp.de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Request </a:t>
            </a:r>
            <a:r>
              <a:rPr lang="de-DE" sz="1400" kern="0" dirty="0" err="1" smtClean="0">
                <a:latin typeface="Calibri" pitchFamily="34" charset="0"/>
                <a:cs typeface="Consolas" panose="020B0609020204030204" pitchFamily="49" charset="0"/>
              </a:rPr>
              <a:t>academic</a:t>
            </a: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 </a:t>
            </a:r>
            <a:r>
              <a:rPr lang="de-DE" sz="1400" kern="0" dirty="0" err="1" smtClean="0">
                <a:latin typeface="Calibri" pitchFamily="34" charset="0"/>
                <a:cs typeface="Consolas" panose="020B0609020204030204" pitchFamily="49" charset="0"/>
              </a:rPr>
              <a:t>or</a:t>
            </a: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 </a:t>
            </a:r>
            <a:r>
              <a:rPr lang="de-DE" sz="1400" kern="0" dirty="0" err="1" smtClean="0">
                <a:latin typeface="Calibri" pitchFamily="34" charset="0"/>
                <a:cs typeface="Consolas" panose="020B0609020204030204" pitchFamily="49" charset="0"/>
              </a:rPr>
              <a:t>evaluation</a:t>
            </a: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 </a:t>
            </a:r>
            <a:r>
              <a:rPr lang="de-DE" sz="1400" kern="0" dirty="0" err="1" smtClean="0">
                <a:latin typeface="Calibri" pitchFamily="34" charset="0"/>
                <a:cs typeface="Consolas" panose="020B0609020204030204" pitchFamily="49" charset="0"/>
              </a:rPr>
              <a:t>license</a:t>
            </a:r>
            <a:endParaRPr lang="de-DE" sz="1400" kern="0" dirty="0" smtClean="0">
              <a:latin typeface="Calibri" pitchFamily="34" charset="0"/>
              <a:cs typeface="Consolas" panose="020B0609020204030204" pitchFamily="49" charset="0"/>
            </a:endParaRP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Download </a:t>
            </a:r>
            <a:r>
              <a:rPr lang="de-DE" sz="1400" kern="0" dirty="0" err="1" smtClean="0">
                <a:latin typeface="Calibri" pitchFamily="34" charset="0"/>
                <a:cs typeface="Consolas" panose="020B0609020204030204" pitchFamily="49" charset="0"/>
              </a:rPr>
              <a:t>TransWORHP</a:t>
            </a: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 </a:t>
            </a:r>
            <a:r>
              <a:rPr lang="de-DE" sz="1400" kern="0" dirty="0" err="1" smtClean="0">
                <a:latin typeface="Calibri" pitchFamily="34" charset="0"/>
                <a:cs typeface="Consolas" panose="020B0609020204030204" pitchFamily="49" charset="0"/>
              </a:rPr>
              <a:t>library</a:t>
            </a: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 </a:t>
            </a:r>
            <a:r>
              <a:rPr lang="de-DE" sz="1400" kern="0" dirty="0" err="1" smtClean="0">
                <a:latin typeface="Calibri" pitchFamily="34" charset="0"/>
                <a:cs typeface="Consolas" panose="020B0609020204030204" pitchFamily="49" charset="0"/>
              </a:rPr>
              <a:t>for</a:t>
            </a: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 </a:t>
            </a:r>
            <a:r>
              <a:rPr lang="de-DE" sz="1400" kern="0" dirty="0" err="1" smtClean="0">
                <a:latin typeface="Calibri" pitchFamily="34" charset="0"/>
                <a:cs typeface="Consolas" panose="020B0609020204030204" pitchFamily="49" charset="0"/>
              </a:rPr>
              <a:t>Win</a:t>
            </a: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 </a:t>
            </a:r>
            <a:r>
              <a:rPr lang="de-DE" sz="1400" kern="0" dirty="0" err="1" smtClean="0">
                <a:latin typeface="Calibri" pitchFamily="34" charset="0"/>
                <a:cs typeface="Consolas" panose="020B0609020204030204" pitchFamily="49" charset="0"/>
              </a:rPr>
              <a:t>or</a:t>
            </a: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 Linux on </a:t>
            </a:r>
            <a:r>
              <a:rPr lang="de-DE" sz="1400" kern="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www.worhp.de/transworhp</a:t>
            </a:r>
            <a:br>
              <a:rPr lang="de-DE" sz="1400" kern="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kern="0" dirty="0" err="1" smtClean="0">
                <a:latin typeface="Calibri" pitchFamily="34" charset="0"/>
                <a:cs typeface="Consolas" panose="020B0609020204030204" pitchFamily="49" charset="0"/>
              </a:rPr>
              <a:t>Username</a:t>
            </a: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: </a:t>
            </a:r>
            <a:r>
              <a:rPr lang="de-DE" sz="1400" kern="0" dirty="0" err="1" smtClean="0">
                <a:latin typeface="Calibri" pitchFamily="34" charset="0"/>
                <a:cs typeface="Consolas" panose="020B0609020204030204" pitchFamily="49" charset="0"/>
              </a:rPr>
              <a:t>transworhp</a:t>
            </a: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/>
            </a:r>
            <a:b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</a:b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Password: </a:t>
            </a: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spline51</a:t>
            </a:r>
          </a:p>
          <a:p>
            <a:pPr marR="0" lvl="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de-DE" sz="1400" kern="0" dirty="0" smtClean="0">
              <a:latin typeface="Calibri" pitchFamily="34" charset="0"/>
              <a:cs typeface="Consolas" panose="020B0609020204030204" pitchFamily="49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6159500" y="2025306"/>
            <a:ext cx="2882900" cy="2254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Register on</a:t>
            </a:r>
            <a: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onsolas" panose="020B0609020204030204" pitchFamily="49" charset="0"/>
              </a:rPr>
              <a:t> </a:t>
            </a:r>
            <a:r>
              <a:rPr lang="de-DE" sz="1400" kern="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worhp.de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Request </a:t>
            </a:r>
            <a:r>
              <a:rPr lang="de-DE" sz="1400" kern="0" dirty="0" err="1" smtClean="0">
                <a:latin typeface="Calibri" pitchFamily="34" charset="0"/>
                <a:cs typeface="Consolas" panose="020B0609020204030204" pitchFamily="49" charset="0"/>
              </a:rPr>
              <a:t>academic</a:t>
            </a: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 </a:t>
            </a:r>
            <a:r>
              <a:rPr lang="de-DE" sz="1400" kern="0" dirty="0" err="1" smtClean="0">
                <a:latin typeface="Calibri" pitchFamily="34" charset="0"/>
                <a:cs typeface="Consolas" panose="020B0609020204030204" pitchFamily="49" charset="0"/>
              </a:rPr>
              <a:t>or</a:t>
            </a: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 </a:t>
            </a:r>
            <a:r>
              <a:rPr lang="de-DE" sz="1400" kern="0" dirty="0" err="1" smtClean="0">
                <a:latin typeface="Calibri" pitchFamily="34" charset="0"/>
                <a:cs typeface="Consolas" panose="020B0609020204030204" pitchFamily="49" charset="0"/>
              </a:rPr>
              <a:t>evaluation</a:t>
            </a: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 </a:t>
            </a:r>
            <a:r>
              <a:rPr lang="de-DE" sz="1400" kern="0" dirty="0" err="1" smtClean="0">
                <a:latin typeface="Calibri" pitchFamily="34" charset="0"/>
                <a:cs typeface="Consolas" panose="020B0609020204030204" pitchFamily="49" charset="0"/>
              </a:rPr>
              <a:t>license</a:t>
            </a:r>
            <a:endParaRPr lang="de-DE" sz="1400" kern="0" dirty="0" smtClean="0">
              <a:latin typeface="Calibri" pitchFamily="34" charset="0"/>
              <a:cs typeface="Consolas" panose="020B0609020204030204" pitchFamily="49" charset="0"/>
            </a:endParaRP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Download WORHP Lab </a:t>
            </a:r>
            <a:r>
              <a:rPr lang="de-DE" sz="1400" kern="0" dirty="0" err="1" smtClean="0">
                <a:latin typeface="Calibri" pitchFamily="34" charset="0"/>
                <a:cs typeface="Consolas" panose="020B0609020204030204" pitchFamily="49" charset="0"/>
              </a:rPr>
              <a:t>for</a:t>
            </a: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 </a:t>
            </a:r>
            <a:r>
              <a:rPr lang="de-DE" sz="1400" kern="0" dirty="0" err="1" smtClean="0">
                <a:latin typeface="Calibri" pitchFamily="34" charset="0"/>
                <a:cs typeface="Consolas" panose="020B0609020204030204" pitchFamily="49" charset="0"/>
              </a:rPr>
              <a:t>Win</a:t>
            </a: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 on </a:t>
            </a:r>
            <a:r>
              <a:rPr lang="de-DE" sz="1400" kern="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www.worhp.de/lab</a:t>
            </a:r>
            <a:r>
              <a:rPr lang="de-DE" sz="1400" kern="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sz="1400" kern="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kern="0" dirty="0" err="1" smtClean="0">
                <a:latin typeface="Calibri" pitchFamily="34" charset="0"/>
                <a:cs typeface="Consolas" panose="020B0609020204030204" pitchFamily="49" charset="0"/>
              </a:rPr>
              <a:t>Username</a:t>
            </a: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: </a:t>
            </a:r>
            <a:r>
              <a:rPr lang="de-DE" sz="1400" kern="0" dirty="0" err="1" smtClean="0">
                <a:latin typeface="Calibri" pitchFamily="34" charset="0"/>
                <a:cs typeface="Consolas" panose="020B0609020204030204" pitchFamily="49" charset="0"/>
              </a:rPr>
              <a:t>worhplab</a:t>
            </a: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/>
            </a:r>
            <a:b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</a:b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Password: </a:t>
            </a:r>
            <a:r>
              <a:rPr lang="de-DE" sz="1400" kern="0" dirty="0" smtClean="0">
                <a:latin typeface="Calibri" pitchFamily="34" charset="0"/>
                <a:cs typeface="Consolas" panose="020B0609020204030204" pitchFamily="49" charset="0"/>
              </a:rPr>
              <a:t>814dido</a:t>
            </a:r>
          </a:p>
          <a:p>
            <a:pPr marR="0" lvl="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de-DE" sz="1400" kern="0" dirty="0" smtClean="0">
              <a:latin typeface="Calibri" pitchFamily="34" charset="0"/>
              <a:cs typeface="Consolas" panose="020B0609020204030204" pitchFamily="49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6540500" y="3683000"/>
            <a:ext cx="2298700" cy="774700"/>
          </a:xfrm>
          <a:prstGeom prst="rect">
            <a:avLst/>
          </a:prstGeom>
          <a:solidFill>
            <a:srgbClr val="AAB5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This</a:t>
            </a: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de-DE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tutorial</a:t>
            </a:r>
            <a:r>
              <a:rPr kumimoji="0" lang="de-DE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de-DE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is</a:t>
            </a:r>
            <a:r>
              <a:rPr kumimoji="0" lang="de-DE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de-DE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about</a:t>
            </a:r>
            <a:r>
              <a:rPr kumimoji="0" lang="de-DE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WORHP Lab</a:t>
            </a:r>
            <a:endParaRPr kumimoji="0" lang="de-DE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title" idx="4294967295"/>
          </p:nvPr>
        </p:nvSpPr>
        <p:spPr>
          <a:xfrm>
            <a:off x="0" y="44624"/>
            <a:ext cx="9144000" cy="1295400"/>
          </a:xfrm>
        </p:spPr>
        <p:txBody>
          <a:bodyPr/>
          <a:lstStyle/>
          <a:p>
            <a:r>
              <a:rPr lang="en-US" dirty="0" smtClean="0"/>
              <a:t>The WORHP Family</a:t>
            </a:r>
          </a:p>
        </p:txBody>
      </p:sp>
      <p:sp>
        <p:nvSpPr>
          <p:cNvPr id="3075" name="Rechteck 3"/>
          <p:cNvSpPr>
            <a:spLocks noChangeArrowheads="1"/>
          </p:cNvSpPr>
          <p:nvPr/>
        </p:nvSpPr>
        <p:spPr bwMode="auto">
          <a:xfrm>
            <a:off x="107950" y="1916584"/>
            <a:ext cx="2879725" cy="3455988"/>
          </a:xfrm>
          <a:prstGeom prst="rect">
            <a:avLst/>
          </a:prstGeom>
          <a:solidFill>
            <a:srgbClr val="AAB5F8">
              <a:alpha val="5019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buFont typeface="Arial" pitchFamily="34" charset="0"/>
              <a:buChar char="•"/>
            </a:pPr>
            <a:r>
              <a:rPr lang="en-US" sz="1600" dirty="0">
                <a:latin typeface="Calibri" pitchFamily="34" charset="0"/>
              </a:rPr>
              <a:t> Sparse NLP </a:t>
            </a:r>
            <a:r>
              <a:rPr lang="en-US" sz="1600" dirty="0" smtClean="0">
                <a:latin typeface="Calibri" pitchFamily="34" charset="0"/>
              </a:rPr>
              <a:t>solver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b="1" dirty="0">
                <a:latin typeface="Calibri" pitchFamily="34" charset="0"/>
              </a:rPr>
              <a:t>Official ESA NLP solver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US" sz="1600" dirty="0">
                <a:latin typeface="Calibri" pitchFamily="34" charset="0"/>
              </a:rPr>
              <a:t> Parallel linear algebra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de-DE" sz="1600" dirty="0">
                <a:latin typeface="Calibri" pitchFamily="34" charset="0"/>
              </a:rPr>
              <a:t> 99.8% </a:t>
            </a:r>
            <a:r>
              <a:rPr lang="de-DE" sz="1600" dirty="0" err="1">
                <a:latin typeface="Calibri" pitchFamily="34" charset="0"/>
              </a:rPr>
              <a:t>of</a:t>
            </a:r>
            <a:r>
              <a:rPr lang="de-DE" sz="1600" dirty="0">
                <a:latin typeface="Calibri" pitchFamily="34" charset="0"/>
              </a:rPr>
              <a:t> AMPL </a:t>
            </a:r>
            <a:r>
              <a:rPr lang="de-DE" sz="1600" dirty="0" err="1">
                <a:latin typeface="Calibri" pitchFamily="34" charset="0"/>
              </a:rPr>
              <a:t>CUTEr</a:t>
            </a:r>
            <a:r>
              <a:rPr lang="de-DE" sz="1600" dirty="0">
                <a:latin typeface="Calibri" pitchFamily="34" charset="0"/>
              </a:rPr>
              <a:t> </a:t>
            </a:r>
            <a:r>
              <a:rPr lang="de-DE" sz="1600" dirty="0" err="1" smtClean="0">
                <a:latin typeface="Calibri" pitchFamily="34" charset="0"/>
              </a:rPr>
              <a:t>testset</a:t>
            </a:r>
            <a:endParaRPr lang="de-DE" sz="16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1600" dirty="0" smtClean="0">
                <a:latin typeface="Calibri" pitchFamily="34" charset="0"/>
              </a:rPr>
              <a:t> Industrial </a:t>
            </a:r>
            <a:r>
              <a:rPr lang="de-DE" sz="1600" dirty="0" err="1" smtClean="0">
                <a:latin typeface="Calibri" pitchFamily="34" charset="0"/>
              </a:rPr>
              <a:t>standard</a:t>
            </a:r>
            <a:endParaRPr lang="de-DE" sz="16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 Interfaces to Fortran/C/</a:t>
            </a:r>
            <a:r>
              <a:rPr lang="en-US" sz="1600" dirty="0" err="1" smtClean="0">
                <a:latin typeface="Calibri" pitchFamily="34" charset="0"/>
              </a:rPr>
              <a:t>Matlab</a:t>
            </a:r>
            <a:endParaRPr lang="de-DE" sz="1600" dirty="0">
              <a:latin typeface="Calibri" pitchFamily="34" charset="0"/>
            </a:endParaRPr>
          </a:p>
          <a:p>
            <a:pPr eaLnBrk="0" hangingPunct="0">
              <a:buFont typeface="Arial" pitchFamily="34" charset="0"/>
              <a:buChar char="•"/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3076" name="Rechteck 4"/>
          <p:cNvSpPr>
            <a:spLocks noChangeArrowheads="1"/>
          </p:cNvSpPr>
          <p:nvPr/>
        </p:nvSpPr>
        <p:spPr bwMode="auto">
          <a:xfrm>
            <a:off x="3132138" y="1916584"/>
            <a:ext cx="2879725" cy="3455988"/>
          </a:xfrm>
          <a:prstGeom prst="rect">
            <a:avLst/>
          </a:prstGeom>
          <a:solidFill>
            <a:srgbClr val="AAB5F8">
              <a:alpha val="5019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buFont typeface="Arial" pitchFamily="34" charset="0"/>
              <a:buChar char="•"/>
            </a:pPr>
            <a:r>
              <a:rPr lang="en-US" sz="1600" dirty="0">
                <a:latin typeface="Calibri" pitchFamily="34" charset="0"/>
              </a:rPr>
              <a:t> Parametric sensitivity </a:t>
            </a:r>
            <a:r>
              <a:rPr lang="en-US" sz="1600" dirty="0" smtClean="0">
                <a:latin typeface="Calibri" pitchFamily="34" charset="0"/>
              </a:rPr>
              <a:t>analysis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Postoptimality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>
                <a:latin typeface="Calibri" pitchFamily="34" charset="0"/>
              </a:rPr>
              <a:t>analysis tool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 No </a:t>
            </a:r>
            <a:r>
              <a:rPr lang="en-US" sz="1600" dirty="0">
                <a:latin typeface="Calibri" pitchFamily="34" charset="0"/>
              </a:rPr>
              <a:t>computational cost</a:t>
            </a:r>
          </a:p>
          <a:p>
            <a:pPr eaLnBrk="0" hangingPunct="0">
              <a:buFontTx/>
              <a:buChar char="-"/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3077" name="Rechteck 5"/>
          <p:cNvSpPr>
            <a:spLocks noChangeArrowheads="1"/>
          </p:cNvSpPr>
          <p:nvPr/>
        </p:nvSpPr>
        <p:spPr bwMode="auto">
          <a:xfrm>
            <a:off x="6156325" y="1916584"/>
            <a:ext cx="2879725" cy="3455988"/>
          </a:xfrm>
          <a:prstGeom prst="rect">
            <a:avLst/>
          </a:prstGeom>
          <a:solidFill>
            <a:srgbClr val="AAB5F8">
              <a:alpha val="5019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buFont typeface="Arial" pitchFamily="34" charset="0"/>
              <a:buChar char="•"/>
            </a:pPr>
            <a:r>
              <a:rPr lang="en-US" sz="1600" dirty="0">
                <a:latin typeface="Calibri" pitchFamily="34" charset="0"/>
              </a:rPr>
              <a:t> Sparse OCP </a:t>
            </a:r>
            <a:r>
              <a:rPr lang="en-US" sz="1600" dirty="0" smtClean="0">
                <a:latin typeface="Calibri" pitchFamily="34" charset="0"/>
              </a:rPr>
              <a:t>solver</a:t>
            </a:r>
            <a:endParaRPr lang="en-US" sz="1600" dirty="0">
              <a:latin typeface="Calibri" pitchFamily="34" charset="0"/>
            </a:endParaRPr>
          </a:p>
          <a:p>
            <a:pPr eaLnBrk="0" hangingPunct="0">
              <a:buFont typeface="Arial" pitchFamily="34" charset="0"/>
              <a:buChar char="•"/>
            </a:pPr>
            <a:r>
              <a:rPr lang="en-US" sz="1600" dirty="0">
                <a:latin typeface="Calibri" pitchFamily="34" charset="0"/>
              </a:rPr>
              <a:t> Full </a:t>
            </a:r>
            <a:r>
              <a:rPr lang="en-US" sz="1600" dirty="0" err="1" smtClean="0">
                <a:latin typeface="Calibri" pitchFamily="34" charset="0"/>
              </a:rPr>
              <a:t>discretization</a:t>
            </a:r>
            <a:r>
              <a:rPr lang="en-US" sz="1600" dirty="0" smtClean="0">
                <a:latin typeface="Calibri" pitchFamily="34" charset="0"/>
              </a:rPr>
              <a:t> or shooting</a:t>
            </a:r>
            <a:endParaRPr lang="en-US" sz="1600" dirty="0">
              <a:latin typeface="Calibri" pitchFamily="34" charset="0"/>
            </a:endParaRPr>
          </a:p>
          <a:p>
            <a:pPr eaLnBrk="0" hangingPunct="0">
              <a:buFont typeface="Arial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 Multiple Phases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 MPC  </a:t>
            </a:r>
            <a:endParaRPr lang="en-US" sz="1600" dirty="0">
              <a:latin typeface="Calibri" pitchFamily="34" charset="0"/>
            </a:endParaRPr>
          </a:p>
          <a:p>
            <a:pPr eaLnBrk="0" hangingPunct="0"/>
            <a:r>
              <a:rPr lang="en-US" sz="1600" dirty="0" smtClean="0">
                <a:latin typeface="Calibri" pitchFamily="34" charset="0"/>
              </a:rPr>
              <a:t> 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3078" name="Text Box 4"/>
          <p:cNvSpPr txBox="1">
            <a:spLocks noChangeArrowheads="1"/>
          </p:cNvSpPr>
          <p:nvPr/>
        </p:nvSpPr>
        <p:spPr bwMode="auto">
          <a:xfrm>
            <a:off x="0" y="979984"/>
            <a:ext cx="9144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800" u="sng" dirty="0">
                <a:latin typeface="Calibri" pitchFamily="34" charset="0"/>
              </a:rPr>
              <a:t>W</a:t>
            </a:r>
            <a:r>
              <a:rPr lang="en-US" sz="1800" dirty="0">
                <a:latin typeface="Calibri" pitchFamily="34" charset="0"/>
              </a:rPr>
              <a:t>e </a:t>
            </a:r>
            <a:r>
              <a:rPr lang="en-US" sz="1800" u="sng" dirty="0">
                <a:latin typeface="Calibri" pitchFamily="34" charset="0"/>
              </a:rPr>
              <a:t>O</a:t>
            </a:r>
            <a:r>
              <a:rPr lang="en-US" sz="1800" dirty="0">
                <a:latin typeface="Calibri" pitchFamily="34" charset="0"/>
              </a:rPr>
              <a:t>ptimize </a:t>
            </a:r>
            <a:r>
              <a:rPr lang="en-US" sz="1800" u="sng" dirty="0">
                <a:latin typeface="Calibri" pitchFamily="34" charset="0"/>
              </a:rPr>
              <a:t>R</a:t>
            </a:r>
            <a:r>
              <a:rPr lang="en-US" sz="1800" dirty="0">
                <a:latin typeface="Calibri" pitchFamily="34" charset="0"/>
              </a:rPr>
              <a:t>eally </a:t>
            </a:r>
            <a:r>
              <a:rPr lang="en-US" sz="1800" u="sng" dirty="0">
                <a:latin typeface="Calibri" pitchFamily="34" charset="0"/>
              </a:rPr>
              <a:t>H</a:t>
            </a:r>
            <a:r>
              <a:rPr lang="en-US" sz="1800" dirty="0">
                <a:latin typeface="Calibri" pitchFamily="34" charset="0"/>
              </a:rPr>
              <a:t>uge </a:t>
            </a:r>
            <a:r>
              <a:rPr lang="en-US" sz="1800" u="sng" dirty="0">
                <a:latin typeface="Calibri" pitchFamily="34" charset="0"/>
              </a:rPr>
              <a:t>P</a:t>
            </a:r>
            <a:r>
              <a:rPr lang="en-US" sz="1800" dirty="0">
                <a:latin typeface="Calibri" pitchFamily="34" charset="0"/>
              </a:rPr>
              <a:t>roblems</a:t>
            </a:r>
          </a:p>
        </p:txBody>
      </p:sp>
      <p:sp>
        <p:nvSpPr>
          <p:cNvPr id="3079" name="Rechteck 16"/>
          <p:cNvSpPr>
            <a:spLocks noChangeArrowheads="1"/>
          </p:cNvSpPr>
          <p:nvPr/>
        </p:nvSpPr>
        <p:spPr bwMode="auto">
          <a:xfrm>
            <a:off x="107950" y="1484784"/>
            <a:ext cx="2879725" cy="431800"/>
          </a:xfrm>
          <a:prstGeom prst="rect">
            <a:avLst/>
          </a:prstGeom>
          <a:solidFill>
            <a:srgbClr val="687CF2">
              <a:alpha val="73333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b="1" dirty="0">
                <a:latin typeface="Calibri" pitchFamily="34" charset="0"/>
              </a:rPr>
              <a:t>WORHP</a:t>
            </a:r>
          </a:p>
        </p:txBody>
      </p:sp>
      <p:sp>
        <p:nvSpPr>
          <p:cNvPr id="3080" name="Rechteck 17"/>
          <p:cNvSpPr>
            <a:spLocks noChangeArrowheads="1"/>
          </p:cNvSpPr>
          <p:nvPr/>
        </p:nvSpPr>
        <p:spPr bwMode="auto">
          <a:xfrm>
            <a:off x="3132138" y="1484784"/>
            <a:ext cx="2879725" cy="431800"/>
          </a:xfrm>
          <a:prstGeom prst="rect">
            <a:avLst/>
          </a:prstGeom>
          <a:solidFill>
            <a:srgbClr val="687CF2">
              <a:alpha val="7372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b="1">
                <a:latin typeface="Calibri" pitchFamily="34" charset="0"/>
              </a:rPr>
              <a:t>WORHP Zen</a:t>
            </a:r>
          </a:p>
        </p:txBody>
      </p:sp>
      <p:sp>
        <p:nvSpPr>
          <p:cNvPr id="3081" name="Rechteck 18"/>
          <p:cNvSpPr>
            <a:spLocks noChangeArrowheads="1"/>
          </p:cNvSpPr>
          <p:nvPr/>
        </p:nvSpPr>
        <p:spPr bwMode="auto">
          <a:xfrm>
            <a:off x="6156325" y="1484784"/>
            <a:ext cx="2879725" cy="431800"/>
          </a:xfrm>
          <a:prstGeom prst="rect">
            <a:avLst/>
          </a:prstGeom>
          <a:solidFill>
            <a:srgbClr val="687CF2">
              <a:alpha val="7372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b="1">
                <a:latin typeface="Calibri" pitchFamily="34" charset="0"/>
              </a:rPr>
              <a:t>TransWORHP</a:t>
            </a:r>
          </a:p>
        </p:txBody>
      </p:sp>
      <p:sp>
        <p:nvSpPr>
          <p:cNvPr id="3082" name="Rechteck 24"/>
          <p:cNvSpPr>
            <a:spLocks noChangeArrowheads="1"/>
          </p:cNvSpPr>
          <p:nvPr/>
        </p:nvSpPr>
        <p:spPr bwMode="auto">
          <a:xfrm>
            <a:off x="179388" y="3500909"/>
            <a:ext cx="1368425" cy="1800225"/>
          </a:xfrm>
          <a:prstGeom prst="rect">
            <a:avLst/>
          </a:prstGeom>
          <a:solidFill>
            <a:srgbClr val="AAB5F8">
              <a:alpha val="5019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r>
              <a:rPr lang="en-US" sz="1400" b="1" dirty="0">
                <a:latin typeface="Calibri" pitchFamily="34" charset="0"/>
              </a:rPr>
              <a:t>Funding</a:t>
            </a:r>
          </a:p>
          <a:p>
            <a:pPr eaLnBrk="0" hangingPunct="0"/>
            <a:endParaRPr lang="en-US" sz="1400" b="1" dirty="0">
              <a:latin typeface="Calibri" pitchFamily="34" charset="0"/>
            </a:endParaRPr>
          </a:p>
          <a:p>
            <a:pPr eaLnBrk="0" hangingPunct="0"/>
            <a:endParaRPr lang="en-US" sz="1400" b="1" dirty="0">
              <a:latin typeface="Calibri" pitchFamily="34" charset="0"/>
            </a:endParaRPr>
          </a:p>
          <a:p>
            <a:pPr eaLnBrk="0" hangingPunct="0"/>
            <a:endParaRPr lang="en-US" sz="1400" b="1" dirty="0">
              <a:latin typeface="Calibri" pitchFamily="34" charset="0"/>
            </a:endParaRPr>
          </a:p>
          <a:p>
            <a:pPr eaLnBrk="0" hangingPunct="0"/>
            <a:endParaRPr lang="en-US" sz="1400" b="1" dirty="0">
              <a:latin typeface="Calibri" pitchFamily="34" charset="0"/>
            </a:endParaRPr>
          </a:p>
          <a:p>
            <a:pPr eaLnBrk="0" hangingPunct="0"/>
            <a:endParaRPr lang="en-US" sz="1400" b="1" dirty="0">
              <a:latin typeface="Calibri" pitchFamily="34" charset="0"/>
            </a:endParaRPr>
          </a:p>
          <a:p>
            <a:pPr eaLnBrk="0" hangingPunct="0"/>
            <a:r>
              <a:rPr lang="en-US" sz="1400" b="1" dirty="0" err="1">
                <a:latin typeface="Calibri" pitchFamily="34" charset="0"/>
              </a:rPr>
              <a:t>Subpartner</a:t>
            </a:r>
            <a:r>
              <a:rPr lang="en-US" sz="1400" dirty="0">
                <a:latin typeface="Calibri" pitchFamily="34" charset="0"/>
              </a:rPr>
              <a:t> </a:t>
            </a:r>
          </a:p>
          <a:p>
            <a:pPr eaLnBrk="0" hangingPunct="0"/>
            <a:endParaRPr lang="en-US" sz="1400" b="1" dirty="0">
              <a:latin typeface="Calibri" pitchFamily="34" charset="0"/>
            </a:endParaRPr>
          </a:p>
          <a:p>
            <a:pPr eaLnBrk="0" hangingPunct="0"/>
            <a:endParaRPr lang="en-US" sz="1400" b="1" dirty="0">
              <a:latin typeface="Calibri" pitchFamily="34" charset="0"/>
            </a:endParaRPr>
          </a:p>
        </p:txBody>
      </p:sp>
      <p:sp>
        <p:nvSpPr>
          <p:cNvPr id="3083" name="Rechteck 25"/>
          <p:cNvSpPr>
            <a:spLocks noChangeArrowheads="1"/>
          </p:cNvSpPr>
          <p:nvPr/>
        </p:nvSpPr>
        <p:spPr bwMode="auto">
          <a:xfrm>
            <a:off x="1547813" y="4364509"/>
            <a:ext cx="1368425" cy="936625"/>
          </a:xfrm>
          <a:prstGeom prst="rect">
            <a:avLst/>
          </a:prstGeom>
          <a:solidFill>
            <a:srgbClr val="AAB5F8">
              <a:alpha val="5019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r>
              <a:rPr lang="en-US" sz="1400" b="1" dirty="0">
                <a:latin typeface="Calibri" pitchFamily="34" charset="0"/>
              </a:rPr>
              <a:t>Development</a:t>
            </a:r>
            <a:endParaRPr lang="en-US" sz="1400" dirty="0">
              <a:latin typeface="Calibri" pitchFamily="34" charset="0"/>
            </a:endParaRPr>
          </a:p>
          <a:p>
            <a:pPr eaLnBrk="0" hangingPunct="0"/>
            <a:endParaRPr lang="en-US" sz="1400" b="1" dirty="0">
              <a:latin typeface="Calibri" pitchFamily="34" charset="0"/>
            </a:endParaRPr>
          </a:p>
          <a:p>
            <a:pPr eaLnBrk="0" hangingPunct="0"/>
            <a:endParaRPr lang="en-US" sz="1400" b="1" dirty="0">
              <a:latin typeface="Calibri" pitchFamily="34" charset="0"/>
            </a:endParaRPr>
          </a:p>
        </p:txBody>
      </p:sp>
      <p:pic>
        <p:nvPicPr>
          <p:cNvPr id="3084" name="Picture 2" descr="C:\Users\knauer\Downloads\esa 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788247"/>
            <a:ext cx="725487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Grafik 6" descr="100px-DLR_Logo.svg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113" y="3716809"/>
            <a:ext cx="5143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2" descr="C:\Users\knauer\Pictures\Bild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4148609"/>
            <a:ext cx="496887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4" descr="C:\Users\knauer\Pictures\logo_stz_sprachlernmedien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6013" y="4220047"/>
            <a:ext cx="3365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8" name="Picture 7" descr="logo_4c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35125" y="4723284"/>
            <a:ext cx="12255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9" name="Picture 2" descr="C:\Users\knauer\Downloads\willkommen_logo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19250" y="4985222"/>
            <a:ext cx="1250950" cy="24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90" name="Rechteck 26"/>
          <p:cNvSpPr>
            <a:spLocks noChangeArrowheads="1"/>
          </p:cNvSpPr>
          <p:nvPr/>
        </p:nvSpPr>
        <p:spPr bwMode="auto">
          <a:xfrm>
            <a:off x="3203575" y="4580409"/>
            <a:ext cx="1368425" cy="720725"/>
          </a:xfrm>
          <a:prstGeom prst="rect">
            <a:avLst/>
          </a:prstGeom>
          <a:solidFill>
            <a:srgbClr val="AAB5F8">
              <a:alpha val="5019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r>
              <a:rPr lang="en-US" sz="1400" b="1" dirty="0">
                <a:latin typeface="Calibri" pitchFamily="34" charset="0"/>
              </a:rPr>
              <a:t>Funding</a:t>
            </a:r>
            <a:r>
              <a:rPr lang="en-US" sz="1400" dirty="0">
                <a:latin typeface="Calibri" pitchFamily="34" charset="0"/>
              </a:rPr>
              <a:t> </a:t>
            </a:r>
          </a:p>
          <a:p>
            <a:pPr eaLnBrk="0" hangingPunct="0"/>
            <a:endParaRPr lang="en-US" sz="1400" b="1" dirty="0">
              <a:latin typeface="Calibri" pitchFamily="34" charset="0"/>
            </a:endParaRPr>
          </a:p>
          <a:p>
            <a:pPr eaLnBrk="0" hangingPunct="0"/>
            <a:endParaRPr lang="en-US" sz="1400" b="1" dirty="0">
              <a:latin typeface="Calibri" pitchFamily="34" charset="0"/>
            </a:endParaRPr>
          </a:p>
        </p:txBody>
      </p:sp>
      <p:sp>
        <p:nvSpPr>
          <p:cNvPr id="3091" name="Rechteck 27"/>
          <p:cNvSpPr>
            <a:spLocks noChangeArrowheads="1"/>
          </p:cNvSpPr>
          <p:nvPr/>
        </p:nvSpPr>
        <p:spPr bwMode="auto">
          <a:xfrm>
            <a:off x="4572000" y="4580409"/>
            <a:ext cx="1368425" cy="720725"/>
          </a:xfrm>
          <a:prstGeom prst="rect">
            <a:avLst/>
          </a:prstGeom>
          <a:solidFill>
            <a:srgbClr val="AAB5F8">
              <a:alpha val="5019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r>
              <a:rPr lang="en-US" sz="1400" b="1">
                <a:latin typeface="Calibri" pitchFamily="34" charset="0"/>
              </a:rPr>
              <a:t>Development</a:t>
            </a:r>
            <a:endParaRPr lang="en-US" sz="1400">
              <a:latin typeface="Calibri" pitchFamily="34" charset="0"/>
            </a:endParaRPr>
          </a:p>
          <a:p>
            <a:pPr eaLnBrk="0" hangingPunct="0"/>
            <a:endParaRPr lang="en-US" sz="1400" b="1">
              <a:latin typeface="Calibri" pitchFamily="34" charset="0"/>
            </a:endParaRPr>
          </a:p>
          <a:p>
            <a:pPr eaLnBrk="0" hangingPunct="0"/>
            <a:endParaRPr lang="en-US" sz="1400" b="1">
              <a:latin typeface="Calibri" pitchFamily="34" charset="0"/>
            </a:endParaRPr>
          </a:p>
        </p:txBody>
      </p:sp>
      <p:pic>
        <p:nvPicPr>
          <p:cNvPr id="3092" name="Picture 4" descr="C:\Users\knauer\Pictures\logo_stz_sprachlernmedien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70263" y="4869334"/>
            <a:ext cx="3381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3" name="Picture 7" descr="logo_4c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3438" y="4940772"/>
            <a:ext cx="122713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94" name="Rechteck 50"/>
          <p:cNvSpPr>
            <a:spLocks noChangeArrowheads="1"/>
          </p:cNvSpPr>
          <p:nvPr/>
        </p:nvSpPr>
        <p:spPr bwMode="auto">
          <a:xfrm>
            <a:off x="6227763" y="4580409"/>
            <a:ext cx="1368425" cy="720725"/>
          </a:xfrm>
          <a:prstGeom prst="rect">
            <a:avLst/>
          </a:prstGeom>
          <a:solidFill>
            <a:srgbClr val="AAB5F8">
              <a:alpha val="5019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r>
              <a:rPr lang="en-US" sz="1400" b="1">
                <a:latin typeface="Calibri" pitchFamily="34" charset="0"/>
              </a:rPr>
              <a:t>Funding</a:t>
            </a:r>
            <a:r>
              <a:rPr lang="en-US" sz="1400">
                <a:latin typeface="Calibri" pitchFamily="34" charset="0"/>
              </a:rPr>
              <a:t> </a:t>
            </a:r>
          </a:p>
          <a:p>
            <a:pPr eaLnBrk="0" hangingPunct="0"/>
            <a:endParaRPr lang="en-US" sz="1400" b="1">
              <a:latin typeface="Calibri" pitchFamily="34" charset="0"/>
            </a:endParaRPr>
          </a:p>
          <a:p>
            <a:pPr eaLnBrk="0" hangingPunct="0"/>
            <a:endParaRPr lang="en-US" sz="1400" b="1">
              <a:latin typeface="Calibri" pitchFamily="34" charset="0"/>
            </a:endParaRPr>
          </a:p>
        </p:txBody>
      </p:sp>
      <p:sp>
        <p:nvSpPr>
          <p:cNvPr id="3095" name="Rechteck 51"/>
          <p:cNvSpPr>
            <a:spLocks noChangeArrowheads="1"/>
          </p:cNvSpPr>
          <p:nvPr/>
        </p:nvSpPr>
        <p:spPr bwMode="auto">
          <a:xfrm>
            <a:off x="7596188" y="4580409"/>
            <a:ext cx="1368425" cy="720725"/>
          </a:xfrm>
          <a:prstGeom prst="rect">
            <a:avLst/>
          </a:prstGeom>
          <a:solidFill>
            <a:srgbClr val="AAB5F8">
              <a:alpha val="5019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r>
              <a:rPr lang="en-US" sz="1400" b="1">
                <a:latin typeface="Calibri" pitchFamily="34" charset="0"/>
              </a:rPr>
              <a:t>Development</a:t>
            </a:r>
            <a:endParaRPr lang="en-US" sz="1400">
              <a:latin typeface="Calibri" pitchFamily="34" charset="0"/>
            </a:endParaRPr>
          </a:p>
          <a:p>
            <a:pPr eaLnBrk="0" hangingPunct="0"/>
            <a:endParaRPr lang="en-US" sz="1400" b="1">
              <a:latin typeface="Calibri" pitchFamily="34" charset="0"/>
            </a:endParaRPr>
          </a:p>
          <a:p>
            <a:pPr eaLnBrk="0" hangingPunct="0"/>
            <a:endParaRPr lang="en-US" sz="1400" b="1">
              <a:latin typeface="Calibri" pitchFamily="34" charset="0"/>
            </a:endParaRPr>
          </a:p>
        </p:txBody>
      </p:sp>
      <p:pic>
        <p:nvPicPr>
          <p:cNvPr id="3096" name="Picture 4" descr="C:\Users\knauer\Pictures\logo_stz_sprachlernmedien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96038" y="4869334"/>
            <a:ext cx="336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7" name="Picture 7" descr="logo_4c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69213" y="4940772"/>
            <a:ext cx="12255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8" name="Picture 5" descr="C:\Users\knauer\Pictures\250px-Thales_Logo.svg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0825" y="5064597"/>
            <a:ext cx="1223963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9" name="Picture 6" descr="C:\Users\knauer\Pictures\Flag_of_Europe.svg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4213" y="4289897"/>
            <a:ext cx="358775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Rechteck 28"/>
          <p:cNvSpPr/>
          <p:nvPr/>
        </p:nvSpPr>
        <p:spPr>
          <a:xfrm>
            <a:off x="6827589" y="5836930"/>
            <a:ext cx="22236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>
                <a:latin typeface="Consolas" pitchFamily="49" charset="0"/>
                <a:cs typeface="Consolas" pitchFamily="49" charset="0"/>
              </a:rPr>
              <a:t>www.worhp.de</a:t>
            </a:r>
            <a:endParaRPr lang="de-DE" dirty="0"/>
          </a:p>
        </p:txBody>
      </p:sp>
      <p:pic>
        <p:nvPicPr>
          <p:cNvPr id="9218" name="Picture 2" descr="D:\Seafile\Öffentlichkeitsarbeit\Unbenannt112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707904" y="2996952"/>
            <a:ext cx="2160240" cy="1518642"/>
          </a:xfrm>
          <a:prstGeom prst="rect">
            <a:avLst/>
          </a:prstGeom>
          <a:noFill/>
        </p:spPr>
      </p:pic>
      <p:pic>
        <p:nvPicPr>
          <p:cNvPr id="9220" name="Picture 4" descr="D:\Seafile\Öffentlichkeitsarbeit\Unbenannt111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15008" y="2780928"/>
            <a:ext cx="1877472" cy="1749566"/>
          </a:xfrm>
          <a:prstGeom prst="rect">
            <a:avLst/>
          </a:prstGeom>
          <a:noFill/>
        </p:spPr>
      </p:pic>
      <p:pic>
        <p:nvPicPr>
          <p:cNvPr id="9221" name="Picture 5" descr="D:\Seafile\Öffentlichkeitsarbeit\out0000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3152655"/>
            <a:ext cx="3888432" cy="3705345"/>
          </a:xfrm>
          <a:prstGeom prst="rect">
            <a:avLst/>
          </a:prstGeom>
          <a:noFill/>
        </p:spPr>
      </p:pic>
      <p:sp>
        <p:nvSpPr>
          <p:cNvPr id="35" name="Rechteck 34"/>
          <p:cNvSpPr/>
          <p:nvPr/>
        </p:nvSpPr>
        <p:spPr>
          <a:xfrm>
            <a:off x="6745965" y="5513330"/>
            <a:ext cx="23869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free for academia</a:t>
            </a:r>
            <a:endParaRPr lang="de-DE" dirty="0"/>
          </a:p>
        </p:txBody>
      </p:sp>
      <p:sp>
        <p:nvSpPr>
          <p:cNvPr id="36" name="Rechteck 35"/>
          <p:cNvSpPr/>
          <p:nvPr/>
        </p:nvSpPr>
        <p:spPr>
          <a:xfrm>
            <a:off x="348133" y="5517263"/>
            <a:ext cx="31143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solidFill>
                  <a:schemeClr val="bg1"/>
                </a:solidFill>
                <a:latin typeface="Calibri" pitchFamily="34" charset="0"/>
              </a:rPr>
              <a:t>&gt;450 users in Germany</a:t>
            </a:r>
          </a:p>
          <a:p>
            <a:pPr algn="ctr">
              <a:defRPr/>
            </a:pPr>
            <a:r>
              <a:rPr lang="en-US" sz="1600" dirty="0" smtClean="0">
                <a:solidFill>
                  <a:schemeClr val="bg1"/>
                </a:solidFill>
                <a:latin typeface="Calibri" pitchFamily="34" charset="0"/>
              </a:rPr>
              <a:t>&gt;150 users from other countries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nimBg="1"/>
      <p:bldP spid="3077" grpId="0" animBg="1"/>
      <p:bldP spid="3080" grpId="0" animBg="1"/>
      <p:bldP spid="3081" grpId="0" animBg="1"/>
      <p:bldP spid="3090" grpId="0" animBg="1"/>
      <p:bldP spid="3091" grpId="0" animBg="1"/>
      <p:bldP spid="3094" grpId="0" animBg="1"/>
      <p:bldP spid="3095" grpId="0" animBg="1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title" idx="4294967295"/>
          </p:nvPr>
        </p:nvSpPr>
        <p:spPr>
          <a:xfrm>
            <a:off x="0" y="44624"/>
            <a:ext cx="9144000" cy="1295400"/>
          </a:xfrm>
        </p:spPr>
        <p:txBody>
          <a:bodyPr/>
          <a:lstStyle/>
          <a:p>
            <a:r>
              <a:rPr lang="en-US" dirty="0" smtClean="0"/>
              <a:t>The WORHP Family</a:t>
            </a:r>
          </a:p>
        </p:txBody>
      </p:sp>
      <p:sp>
        <p:nvSpPr>
          <p:cNvPr id="3076" name="Rechteck 4"/>
          <p:cNvSpPr>
            <a:spLocks noChangeArrowheads="1"/>
          </p:cNvSpPr>
          <p:nvPr/>
        </p:nvSpPr>
        <p:spPr bwMode="auto">
          <a:xfrm>
            <a:off x="4646613" y="2480498"/>
            <a:ext cx="2879725" cy="2892073"/>
          </a:xfrm>
          <a:prstGeom prst="rect">
            <a:avLst/>
          </a:prstGeom>
          <a:solidFill>
            <a:srgbClr val="AAB5F8">
              <a:alpha val="5019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buFont typeface="Arial" pitchFamily="34" charset="0"/>
              <a:buChar char="•"/>
            </a:pP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Analyse</a:t>
            </a:r>
            <a:r>
              <a:rPr lang="en-US" sz="1600" dirty="0" smtClean="0">
                <a:latin typeface="Calibri" pitchFamily="34" charset="0"/>
              </a:rPr>
              <a:t> WORHP iterations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 Inspect matrix structures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smtClean="0">
                <a:latin typeface="Calibri" pitchFamily="34" charset="0"/>
              </a:rPr>
              <a:t>in progress: tabs for </a:t>
            </a:r>
            <a:r>
              <a:rPr lang="en-US" sz="1600" dirty="0" err="1" smtClean="0">
                <a:latin typeface="Calibri" pitchFamily="34" charset="0"/>
              </a:rPr>
              <a:t>multiobj</a:t>
            </a:r>
            <a:r>
              <a:rPr lang="en-US" sz="1600" dirty="0">
                <a:latin typeface="Calibri" pitchFamily="34" charset="0"/>
              </a:rPr>
              <a:t>.</a:t>
            </a:r>
            <a:endParaRPr lang="en-US" sz="1600" dirty="0" smtClean="0">
              <a:latin typeface="Calibri" pitchFamily="34" charset="0"/>
            </a:endParaRPr>
          </a:p>
          <a:p>
            <a:pPr eaLnBrk="0" hangingPunct="0">
              <a:buFont typeface="Arial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 separate </a:t>
            </a:r>
            <a:r>
              <a:rPr lang="en-US" sz="1600" dirty="0" err="1" smtClean="0">
                <a:latin typeface="Calibri" pitchFamily="34" charset="0"/>
              </a:rPr>
              <a:t>dll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3078" name="Text Box 4"/>
          <p:cNvSpPr txBox="1">
            <a:spLocks noChangeArrowheads="1"/>
          </p:cNvSpPr>
          <p:nvPr/>
        </p:nvSpPr>
        <p:spPr bwMode="auto">
          <a:xfrm>
            <a:off x="0" y="979984"/>
            <a:ext cx="9144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800" u="sng" dirty="0">
                <a:latin typeface="Calibri" pitchFamily="34" charset="0"/>
              </a:rPr>
              <a:t>W</a:t>
            </a:r>
            <a:r>
              <a:rPr lang="en-US" sz="1800" dirty="0">
                <a:latin typeface="Calibri" pitchFamily="34" charset="0"/>
              </a:rPr>
              <a:t>e </a:t>
            </a:r>
            <a:r>
              <a:rPr lang="en-US" sz="1800" u="sng" dirty="0">
                <a:latin typeface="Calibri" pitchFamily="34" charset="0"/>
              </a:rPr>
              <a:t>O</a:t>
            </a:r>
            <a:r>
              <a:rPr lang="en-US" sz="1800" dirty="0">
                <a:latin typeface="Calibri" pitchFamily="34" charset="0"/>
              </a:rPr>
              <a:t>ptimize </a:t>
            </a:r>
            <a:r>
              <a:rPr lang="en-US" sz="1800" u="sng" dirty="0">
                <a:latin typeface="Calibri" pitchFamily="34" charset="0"/>
              </a:rPr>
              <a:t>R</a:t>
            </a:r>
            <a:r>
              <a:rPr lang="en-US" sz="1800" dirty="0">
                <a:latin typeface="Calibri" pitchFamily="34" charset="0"/>
              </a:rPr>
              <a:t>eally </a:t>
            </a:r>
            <a:r>
              <a:rPr lang="en-US" sz="1800" u="sng" dirty="0">
                <a:latin typeface="Calibri" pitchFamily="34" charset="0"/>
              </a:rPr>
              <a:t>H</a:t>
            </a:r>
            <a:r>
              <a:rPr lang="en-US" sz="1800" dirty="0">
                <a:latin typeface="Calibri" pitchFamily="34" charset="0"/>
              </a:rPr>
              <a:t>uge </a:t>
            </a:r>
            <a:r>
              <a:rPr lang="en-US" sz="1800" u="sng" dirty="0">
                <a:latin typeface="Calibri" pitchFamily="34" charset="0"/>
              </a:rPr>
              <a:t>P</a:t>
            </a:r>
            <a:r>
              <a:rPr lang="en-US" sz="1800" dirty="0">
                <a:latin typeface="Calibri" pitchFamily="34" charset="0"/>
              </a:rPr>
              <a:t>roblems</a:t>
            </a:r>
          </a:p>
        </p:txBody>
      </p:sp>
      <p:sp>
        <p:nvSpPr>
          <p:cNvPr id="3079" name="Rechteck 16"/>
          <p:cNvSpPr>
            <a:spLocks noChangeArrowheads="1"/>
          </p:cNvSpPr>
          <p:nvPr/>
        </p:nvSpPr>
        <p:spPr bwMode="auto">
          <a:xfrm>
            <a:off x="107950" y="1484784"/>
            <a:ext cx="2879725" cy="431800"/>
          </a:xfrm>
          <a:prstGeom prst="rect">
            <a:avLst/>
          </a:prstGeom>
          <a:solidFill>
            <a:srgbClr val="687CF2">
              <a:alpha val="7372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b="1" dirty="0">
                <a:latin typeface="Calibri" pitchFamily="34" charset="0"/>
              </a:rPr>
              <a:t>WORHP</a:t>
            </a:r>
          </a:p>
        </p:txBody>
      </p:sp>
      <p:sp>
        <p:nvSpPr>
          <p:cNvPr id="3080" name="Rechteck 17"/>
          <p:cNvSpPr>
            <a:spLocks noChangeArrowheads="1"/>
          </p:cNvSpPr>
          <p:nvPr/>
        </p:nvSpPr>
        <p:spPr bwMode="auto">
          <a:xfrm>
            <a:off x="3132138" y="1484784"/>
            <a:ext cx="2879725" cy="431800"/>
          </a:xfrm>
          <a:prstGeom prst="rect">
            <a:avLst/>
          </a:prstGeom>
          <a:solidFill>
            <a:srgbClr val="687CF2">
              <a:alpha val="7372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b="1">
                <a:latin typeface="Calibri" pitchFamily="34" charset="0"/>
              </a:rPr>
              <a:t>WORHP Zen</a:t>
            </a:r>
          </a:p>
        </p:txBody>
      </p:sp>
      <p:sp>
        <p:nvSpPr>
          <p:cNvPr id="3081" name="Rechteck 18"/>
          <p:cNvSpPr>
            <a:spLocks noChangeArrowheads="1"/>
          </p:cNvSpPr>
          <p:nvPr/>
        </p:nvSpPr>
        <p:spPr bwMode="auto">
          <a:xfrm>
            <a:off x="6156325" y="1484784"/>
            <a:ext cx="2879725" cy="431800"/>
          </a:xfrm>
          <a:prstGeom prst="rect">
            <a:avLst/>
          </a:prstGeom>
          <a:solidFill>
            <a:srgbClr val="687CF2">
              <a:alpha val="7372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b="1">
                <a:latin typeface="Calibri" pitchFamily="34" charset="0"/>
              </a:rPr>
              <a:t>TransWORHP</a:t>
            </a:r>
          </a:p>
        </p:txBody>
      </p:sp>
      <p:sp>
        <p:nvSpPr>
          <p:cNvPr id="34" name="Rechteck 16"/>
          <p:cNvSpPr>
            <a:spLocks noChangeArrowheads="1"/>
          </p:cNvSpPr>
          <p:nvPr/>
        </p:nvSpPr>
        <p:spPr bwMode="auto">
          <a:xfrm>
            <a:off x="1622425" y="2049959"/>
            <a:ext cx="2879725" cy="431800"/>
          </a:xfrm>
          <a:prstGeom prst="rect">
            <a:avLst/>
          </a:prstGeom>
          <a:solidFill>
            <a:srgbClr val="687CF2">
              <a:alpha val="7372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b="1" dirty="0" smtClean="0">
                <a:latin typeface="Calibri" pitchFamily="34" charset="0"/>
              </a:rPr>
              <a:t>WORHP Lab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37" name="Rechteck 16"/>
          <p:cNvSpPr>
            <a:spLocks noChangeArrowheads="1"/>
          </p:cNvSpPr>
          <p:nvPr/>
        </p:nvSpPr>
        <p:spPr bwMode="auto">
          <a:xfrm>
            <a:off x="4646612" y="2048699"/>
            <a:ext cx="2879725" cy="431800"/>
          </a:xfrm>
          <a:prstGeom prst="rect">
            <a:avLst/>
          </a:prstGeom>
          <a:solidFill>
            <a:srgbClr val="687CF2">
              <a:alpha val="7372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b="1" dirty="0" smtClean="0">
                <a:latin typeface="Calibri" pitchFamily="34" charset="0"/>
              </a:rPr>
              <a:t>WORHP Monitor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38" name="Rechteck 4"/>
          <p:cNvSpPr>
            <a:spLocks noChangeArrowheads="1"/>
          </p:cNvSpPr>
          <p:nvPr/>
        </p:nvSpPr>
        <p:spPr bwMode="auto">
          <a:xfrm>
            <a:off x="1622424" y="2480497"/>
            <a:ext cx="2879725" cy="2892073"/>
          </a:xfrm>
          <a:prstGeom prst="rect">
            <a:avLst/>
          </a:prstGeom>
          <a:solidFill>
            <a:srgbClr val="AAB5F8">
              <a:alpha val="5019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buFont typeface="Arial" pitchFamily="34" charset="0"/>
              <a:buChar char="•"/>
            </a:pP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smtClean="0">
                <a:latin typeface="Calibri" pitchFamily="34" charset="0"/>
              </a:rPr>
              <a:t>Simplified interface to WORHP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 smtClean="0">
                <a:latin typeface="Calibri" pitchFamily="34" charset="0"/>
              </a:rPr>
              <a:t>hide initialization and reverse communication from user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 smtClean="0">
                <a:latin typeface="Calibri" pitchFamily="34" charset="0"/>
              </a:rPr>
              <a:t>for common tasks (e.g. data interpolation)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 smtClean="0">
                <a:latin typeface="Calibri" pitchFamily="34" charset="0"/>
              </a:rPr>
              <a:t>easy access to solution</a:t>
            </a:r>
            <a:endParaRPr lang="en-US" sz="1600" dirty="0">
              <a:latin typeface="Calibri" pitchFamily="34" charset="0"/>
            </a:endParaRPr>
          </a:p>
          <a:p>
            <a:pPr eaLnBrk="0" hangingPunct="0">
              <a:buFont typeface="Arial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 Showcase for WORHP features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 smtClean="0">
                <a:latin typeface="Calibri" pitchFamily="34" charset="0"/>
              </a:rPr>
              <a:t>Industrial workshops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 smtClean="0">
                <a:latin typeface="Calibri" pitchFamily="34" charset="0"/>
              </a:rPr>
              <a:t>Education (university, school)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280857"/>
            <a:ext cx="5205714" cy="3577143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32571" y="3143714"/>
            <a:ext cx="4611429" cy="37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64551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nimBg="1"/>
      <p:bldP spid="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C:\Users\knauer\Dropbox\Vortraege\Science Slam\Studienauftakt 2015.10.23\Bilder\Zeichnun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543" y="2339731"/>
            <a:ext cx="4326340" cy="3371862"/>
          </a:xfrm>
          <a:prstGeom prst="rect">
            <a:avLst/>
          </a:prstGeom>
          <a:noFill/>
        </p:spPr>
      </p:pic>
      <p:pic>
        <p:nvPicPr>
          <p:cNvPr id="5126" name="Picture 6" descr="C:\Users\knauer\Dropbox\Vortraege\Science Slam\Studienauftakt 2015.10.23\Bilder\Zeichnung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1667" y="3316775"/>
            <a:ext cx="3950216" cy="2394818"/>
          </a:xfrm>
          <a:prstGeom prst="rect">
            <a:avLst/>
          </a:prstGeom>
          <a:noFill/>
        </p:spPr>
      </p:pic>
      <p:sp>
        <p:nvSpPr>
          <p:cNvPr id="11267" name="Titel 6"/>
          <p:cNvSpPr>
            <a:spLocks noGrp="1"/>
          </p:cNvSpPr>
          <p:nvPr>
            <p:ph type="title"/>
          </p:nvPr>
        </p:nvSpPr>
        <p:spPr>
          <a:xfrm>
            <a:off x="304800" y="309579"/>
            <a:ext cx="5203703" cy="1597401"/>
          </a:xfrm>
        </p:spPr>
        <p:txBody>
          <a:bodyPr>
            <a:normAutofit/>
          </a:bodyPr>
          <a:lstStyle/>
          <a:p>
            <a:pPr algn="l"/>
            <a:r>
              <a:rPr lang="de-DE" sz="9600" dirty="0" smtClean="0"/>
              <a:t>WORHP</a:t>
            </a:r>
          </a:p>
        </p:txBody>
      </p:sp>
      <p:sp>
        <p:nvSpPr>
          <p:cNvPr id="1126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72960" y="1632794"/>
            <a:ext cx="2510581" cy="626314"/>
          </a:xfrm>
        </p:spPr>
        <p:txBody>
          <a:bodyPr/>
          <a:lstStyle/>
          <a:p>
            <a:pPr>
              <a:buNone/>
            </a:pPr>
            <a:r>
              <a:rPr lang="de-DE" sz="2000" dirty="0" err="1" smtClean="0"/>
              <a:t>Developed</a:t>
            </a:r>
            <a:r>
              <a:rPr lang="de-DE" sz="2000" dirty="0" smtClean="0"/>
              <a:t> at   </a:t>
            </a:r>
          </a:p>
          <a:p>
            <a:pPr marL="800100" lvl="1" indent="-342900">
              <a:buFontTx/>
              <a:buChar char="•"/>
            </a:pPr>
            <a:endParaRPr lang="de-DE" sz="2000" dirty="0" smtClean="0"/>
          </a:p>
        </p:txBody>
      </p:sp>
      <p:pic>
        <p:nvPicPr>
          <p:cNvPr id="5123" name="Picture 3" descr="C:\Users\knauer\Dropbox\Vortraege\Science Slam\Studienauftakt 2015.10.23\Bilder\hand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40123" y="545910"/>
            <a:ext cx="4603877" cy="5574401"/>
          </a:xfrm>
          <a:prstGeom prst="rect">
            <a:avLst/>
          </a:prstGeom>
          <a:noFill/>
        </p:spPr>
      </p:pic>
      <p:pic>
        <p:nvPicPr>
          <p:cNvPr id="8" name="Grafik 7" descr="UB_logo_EXZELLENT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44536" y="1683536"/>
            <a:ext cx="2197941" cy="367260"/>
          </a:xfrm>
          <a:prstGeom prst="rect">
            <a:avLst/>
          </a:prstGeom>
        </p:spPr>
      </p:pic>
      <p:sp>
        <p:nvSpPr>
          <p:cNvPr id="15" name="Rechteck 14"/>
          <p:cNvSpPr/>
          <p:nvPr/>
        </p:nvSpPr>
        <p:spPr bwMode="auto">
          <a:xfrm>
            <a:off x="1717036" y="3467823"/>
            <a:ext cx="464881" cy="1895750"/>
          </a:xfrm>
          <a:prstGeom prst="rect">
            <a:avLst/>
          </a:prstGeom>
          <a:solidFill>
            <a:srgbClr val="B1985B">
              <a:alpha val="65098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8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Smartphone</a:t>
            </a:r>
          </a:p>
        </p:txBody>
      </p:sp>
      <p:sp>
        <p:nvSpPr>
          <p:cNvPr id="19" name="Rechteck 18"/>
          <p:cNvSpPr/>
          <p:nvPr/>
        </p:nvSpPr>
        <p:spPr bwMode="auto">
          <a:xfrm>
            <a:off x="2286995" y="2398148"/>
            <a:ext cx="464881" cy="2965426"/>
          </a:xfrm>
          <a:prstGeom prst="rect">
            <a:avLst/>
          </a:prstGeom>
          <a:solidFill>
            <a:srgbClr val="FF0000">
              <a:alpha val="65098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2000" dirty="0" smtClean="0">
                <a:latin typeface="Calibri" pitchFamily="34" charset="0"/>
              </a:rPr>
              <a:t>PC</a:t>
            </a:r>
            <a:endParaRPr kumimoji="0" lang="de-DE" sz="2000" b="0" i="0" u="none" strike="noStrike" cap="none" normalizeH="0" baseline="0" dirty="0" smtClean="0">
              <a:ln>
                <a:noFill/>
              </a:ln>
              <a:effectLst/>
              <a:latin typeface="Times" pitchFamily="18" charset="0"/>
            </a:endParaRPr>
          </a:p>
        </p:txBody>
      </p:sp>
      <p:sp>
        <p:nvSpPr>
          <p:cNvPr id="22" name="Rechteck 21"/>
          <p:cNvSpPr/>
          <p:nvPr/>
        </p:nvSpPr>
        <p:spPr bwMode="auto">
          <a:xfrm>
            <a:off x="3164836" y="3295296"/>
            <a:ext cx="464881" cy="2068278"/>
          </a:xfrm>
          <a:prstGeom prst="rect">
            <a:avLst/>
          </a:prstGeom>
          <a:solidFill>
            <a:srgbClr val="B1985B">
              <a:alpha val="65098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800" dirty="0" smtClean="0">
                <a:latin typeface="Calibri" pitchFamily="34" charset="0"/>
              </a:rPr>
              <a:t>Smartphone</a:t>
            </a:r>
            <a:endParaRPr kumimoji="0" lang="de-DE" sz="800" b="0" i="0" u="none" strike="noStrike" cap="none" normalizeH="0" baseline="0" dirty="0" smtClean="0">
              <a:ln>
                <a:noFill/>
              </a:ln>
              <a:effectLst/>
              <a:latin typeface="Times" pitchFamily="18" charset="0"/>
            </a:endParaRPr>
          </a:p>
        </p:txBody>
      </p:sp>
      <p:sp>
        <p:nvSpPr>
          <p:cNvPr id="23" name="Rechteck 22"/>
          <p:cNvSpPr/>
          <p:nvPr/>
        </p:nvSpPr>
        <p:spPr bwMode="auto">
          <a:xfrm>
            <a:off x="3734795" y="2311884"/>
            <a:ext cx="464881" cy="3051690"/>
          </a:xfrm>
          <a:prstGeom prst="rect">
            <a:avLst/>
          </a:prstGeom>
          <a:solidFill>
            <a:srgbClr val="FF0000">
              <a:alpha val="65098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2000" dirty="0" smtClean="0">
                <a:latin typeface="Calibri" pitchFamily="34" charset="0"/>
              </a:rPr>
              <a:t>PC</a:t>
            </a:r>
            <a:endParaRPr kumimoji="0" lang="de-DE" sz="2000" b="0" i="0" u="none" strike="noStrike" cap="none" normalizeH="0" baseline="0" dirty="0" smtClean="0">
              <a:ln>
                <a:noFill/>
              </a:ln>
              <a:effectLst/>
              <a:latin typeface="Times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22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35738"/>
            <a:ext cx="91440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GB" altLang="de-DE" sz="4400" dirty="0">
                <a:latin typeface="Calibri" panose="020F0502020204030204" pitchFamily="34" charset="0"/>
              </a:rPr>
              <a:t>Nonlinear Optimization</a:t>
            </a:r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0" y="1037183"/>
            <a:ext cx="9144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GB" altLang="de-DE" dirty="0">
                <a:latin typeface="Calibri" panose="020F0502020204030204" pitchFamily="34" charset="0"/>
              </a:rPr>
              <a:t>Problem formulation</a:t>
            </a:r>
          </a:p>
        </p:txBody>
      </p:sp>
      <p:pic>
        <p:nvPicPr>
          <p:cNvPr id="8196" name="Picture 2" descr="C:\Users\knauer\Downloads\CodeCogsEqn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997200"/>
            <a:ext cx="2119312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3" descr="C:\Users\knauer\Downloads\CodeCogsEqn (2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463" y="3068638"/>
            <a:ext cx="2873375" cy="127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04800" y="2420938"/>
            <a:ext cx="83391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GB" kern="0" dirty="0">
                <a:latin typeface="Calibri" pitchFamily="34" charset="0"/>
                <a:ea typeface="Calibri" pitchFamily="34" charset="0"/>
                <a:cs typeface="Calibri" pitchFamily="34" charset="0"/>
              </a:rPr>
              <a:t>         Standard formulation   	             WORHP formulation</a:t>
            </a:r>
          </a:p>
        </p:txBody>
      </p:sp>
    </p:spTree>
    <p:extLst>
      <p:ext uri="{BB962C8B-B14F-4D97-AF65-F5344CB8AC3E}">
        <p14:creationId xmlns:p14="http://schemas.microsoft.com/office/powerpoint/2010/main" xmlns="" val="170926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1367"/>
            <a:ext cx="8534400" cy="1295400"/>
          </a:xfrm>
        </p:spPr>
        <p:txBody>
          <a:bodyPr/>
          <a:lstStyle/>
          <a:p>
            <a:r>
              <a:rPr lang="en-GB" altLang="de-DE" dirty="0" smtClean="0"/>
              <a:t>WORHP Lab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77200" y="5108763"/>
            <a:ext cx="863600" cy="431800"/>
          </a:xfrm>
        </p:spPr>
        <p:txBody>
          <a:bodyPr/>
          <a:lstStyle/>
          <a:p>
            <a:pPr>
              <a:buFontTx/>
              <a:buNone/>
            </a:pPr>
            <a:r>
              <a:rPr lang="en-GB" altLang="de-DE" sz="2400" smtClean="0"/>
              <a:t>DLL</a:t>
            </a:r>
          </a:p>
        </p:txBody>
      </p:sp>
      <p:pic>
        <p:nvPicPr>
          <p:cNvPr id="10244" name="Picture 2" descr="C:\Users\knauer\Desktop\Unbenann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9226" y="1498526"/>
            <a:ext cx="4278312" cy="4209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Pfeil nach rechts 7"/>
          <p:cNvSpPr>
            <a:spLocks noChangeArrowheads="1"/>
          </p:cNvSpPr>
          <p:nvPr/>
        </p:nvSpPr>
        <p:spPr bwMode="auto">
          <a:xfrm flipH="1">
            <a:off x="1476374" y="2772404"/>
            <a:ext cx="5040313" cy="720725"/>
          </a:xfrm>
          <a:prstGeom prst="rightArrow">
            <a:avLst>
              <a:gd name="adj1" fmla="val 50000"/>
              <a:gd name="adj2" fmla="val 49957"/>
            </a:avLst>
          </a:prstGeom>
          <a:solidFill>
            <a:srgbClr val="AAB5F8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r>
              <a:rPr lang="de-DE" altLang="de-DE" sz="1600" dirty="0" err="1">
                <a:latin typeface="Calibri" panose="020F0502020204030204" pitchFamily="34" charset="0"/>
              </a:rPr>
              <a:t>Optimisation</a:t>
            </a:r>
            <a:r>
              <a:rPr lang="de-DE" altLang="de-DE" sz="1600" dirty="0">
                <a:latin typeface="Calibri" panose="020F0502020204030204" pitchFamily="34" charset="0"/>
              </a:rPr>
              <a:t> variables </a:t>
            </a:r>
            <a:r>
              <a:rPr lang="de-DE" altLang="de-DE" sz="1600" dirty="0" err="1">
                <a:latin typeface="Calibri" panose="020F0502020204030204" pitchFamily="34" charset="0"/>
              </a:rPr>
              <a:t>with</a:t>
            </a:r>
            <a:r>
              <a:rPr lang="de-DE" altLang="de-DE" sz="1600" dirty="0">
                <a:latin typeface="Calibri" panose="020F0502020204030204" pitchFamily="34" charset="0"/>
              </a:rPr>
              <a:t> box </a:t>
            </a:r>
            <a:r>
              <a:rPr lang="de-DE" altLang="de-DE" sz="1600" dirty="0" err="1">
                <a:latin typeface="Calibri" panose="020F0502020204030204" pitchFamily="34" charset="0"/>
              </a:rPr>
              <a:t>constraints</a:t>
            </a:r>
            <a:r>
              <a:rPr lang="de-DE" altLang="de-DE" sz="1600" dirty="0">
                <a:latin typeface="Calibri" panose="020F0502020204030204" pitchFamily="34" charset="0"/>
              </a:rPr>
              <a:t>, </a:t>
            </a:r>
            <a:r>
              <a:rPr lang="de-DE" altLang="de-DE" sz="1600" dirty="0" err="1">
                <a:latin typeface="Calibri" panose="020F0502020204030204" pitchFamily="34" charset="0"/>
              </a:rPr>
              <a:t>parameters</a:t>
            </a:r>
            <a:endParaRPr lang="de-DE" altLang="de-DE" sz="1600" dirty="0">
              <a:latin typeface="Calibri" panose="020F0502020204030204" pitchFamily="34" charset="0"/>
            </a:endParaRPr>
          </a:p>
        </p:txBody>
      </p:sp>
      <p:sp>
        <p:nvSpPr>
          <p:cNvPr id="7174" name="Pfeil nach rechts 8"/>
          <p:cNvSpPr>
            <a:spLocks noChangeArrowheads="1"/>
          </p:cNvSpPr>
          <p:nvPr/>
        </p:nvSpPr>
        <p:spPr bwMode="auto">
          <a:xfrm flipH="1">
            <a:off x="1474789" y="3867338"/>
            <a:ext cx="1944687" cy="719137"/>
          </a:xfrm>
          <a:prstGeom prst="rightArrow">
            <a:avLst>
              <a:gd name="adj1" fmla="val 50000"/>
              <a:gd name="adj2" fmla="val 50078"/>
            </a:avLst>
          </a:prstGeom>
          <a:solidFill>
            <a:srgbClr val="AAB5F8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r>
              <a:rPr lang="de-DE" altLang="de-DE" sz="1600">
                <a:latin typeface="Calibri" panose="020F0502020204030204" pitchFamily="34" charset="0"/>
              </a:rPr>
              <a:t>Objective function</a:t>
            </a:r>
          </a:p>
        </p:txBody>
      </p:sp>
      <p:sp>
        <p:nvSpPr>
          <p:cNvPr id="7175" name="Pfeil nach rechts 9"/>
          <p:cNvSpPr>
            <a:spLocks noChangeArrowheads="1"/>
          </p:cNvSpPr>
          <p:nvPr/>
        </p:nvSpPr>
        <p:spPr bwMode="auto">
          <a:xfrm flipH="1">
            <a:off x="1474789" y="4748400"/>
            <a:ext cx="1368425" cy="720725"/>
          </a:xfrm>
          <a:prstGeom prst="rightArrow">
            <a:avLst>
              <a:gd name="adj1" fmla="val 50000"/>
              <a:gd name="adj2" fmla="val 49963"/>
            </a:avLst>
          </a:prstGeom>
          <a:solidFill>
            <a:srgbClr val="AAB5F8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r>
              <a:rPr lang="de-DE" altLang="de-DE" sz="1600">
                <a:latin typeface="Calibri" panose="020F0502020204030204" pitchFamily="34" charset="0"/>
              </a:rPr>
              <a:t>Constraints</a:t>
            </a:r>
          </a:p>
        </p:txBody>
      </p:sp>
      <p:pic>
        <p:nvPicPr>
          <p:cNvPr id="7176" name="Picture 3" descr="C:\Users\knauer\Desktop\cpp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9225" y="4075564"/>
            <a:ext cx="982663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4" descr="C:\Users\knauer\Desktop\dl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32738" y="4100701"/>
            <a:ext cx="8763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178" name="Gerade Verbindung mit Pfeil 16"/>
          <p:cNvCxnSpPr>
            <a:cxnSpLocks noChangeShapeType="1"/>
          </p:cNvCxnSpPr>
          <p:nvPr/>
        </p:nvCxnSpPr>
        <p:spPr bwMode="auto">
          <a:xfrm flipV="1">
            <a:off x="6516687" y="4803963"/>
            <a:ext cx="1152525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7179" name="Geschweifte Klammer rechts 20"/>
          <p:cNvSpPr>
            <a:spLocks/>
          </p:cNvSpPr>
          <p:nvPr/>
        </p:nvSpPr>
        <p:spPr bwMode="auto">
          <a:xfrm>
            <a:off x="4541840" y="3911832"/>
            <a:ext cx="260348" cy="1457238"/>
          </a:xfrm>
          <a:prstGeom prst="rightBrace">
            <a:avLst>
              <a:gd name="adj1" fmla="val 56355"/>
              <a:gd name="adj2" fmla="val 49349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endParaRPr lang="de-DE" altLang="de-DE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4797425" y="5083626"/>
            <a:ext cx="208756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GB" kern="0" dirty="0">
                <a:latin typeface="Calibri" pitchFamily="34" charset="0"/>
                <a:ea typeface="Calibri" pitchFamily="34" charset="0"/>
                <a:cs typeface="Calibri" pitchFamily="34" charset="0"/>
              </a:rPr>
              <a:t>C++ source f</a:t>
            </a:r>
            <a:r>
              <a:rPr lang="en-GB" kern="0" dirty="0" err="1">
                <a:latin typeface="Calibri" pitchFamily="34" charset="0"/>
                <a:ea typeface="Calibri" pitchFamily="34" charset="0"/>
                <a:cs typeface="Calibri" pitchFamily="34" charset="0"/>
              </a:rPr>
              <a:t>ile</a:t>
            </a:r>
            <a:endParaRPr lang="en-GB" kern="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cxnSp>
        <p:nvCxnSpPr>
          <p:cNvPr id="14" name="Gewinkelte Verbindung 13"/>
          <p:cNvCxnSpPr>
            <a:cxnSpLocks noChangeShapeType="1"/>
          </p:cNvCxnSpPr>
          <p:nvPr/>
        </p:nvCxnSpPr>
        <p:spPr bwMode="auto">
          <a:xfrm rot="10800000">
            <a:off x="3419477" y="1994088"/>
            <a:ext cx="4952999" cy="1873250"/>
          </a:xfrm>
          <a:prstGeom prst="bentConnector3">
            <a:avLst>
              <a:gd name="adj1" fmla="val 192"/>
            </a:avLst>
          </a:prstGeom>
          <a:noFill/>
          <a:ln w="9525" algn="ctr">
            <a:solidFill>
              <a:schemeClr val="tx1"/>
            </a:solidFill>
            <a:round/>
            <a:headEnd type="stealth" w="lg" len="lg"/>
            <a:tailEnd type="stealth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4572000" y="1706751"/>
            <a:ext cx="252095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GB" sz="1400" kern="0" dirty="0">
                <a:latin typeface="Calibri" pitchFamily="34" charset="0"/>
                <a:ea typeface="Calibri" pitchFamily="34" charset="0"/>
                <a:cs typeface="Calibri" pitchFamily="34" charset="0"/>
              </a:rPr>
              <a:t>Load and set function handles</a:t>
            </a: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6516687" y="4299138"/>
            <a:ext cx="11525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en-GB" sz="1400" kern="0" dirty="0" err="1">
                <a:latin typeface="Calibri" pitchFamily="34" charset="0"/>
                <a:ea typeface="Calibri" pitchFamily="34" charset="0"/>
                <a:cs typeface="Calibri" pitchFamily="34" charset="0"/>
              </a:rPr>
              <a:t>MinGW</a:t>
            </a:r>
            <a:endParaRPr lang="en-GB" sz="1400" kern="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en-GB" sz="1400" kern="0" dirty="0">
                <a:latin typeface="Calibri" pitchFamily="34" charset="0"/>
                <a:ea typeface="Calibri" pitchFamily="34" charset="0"/>
                <a:cs typeface="Calibri" pitchFamily="34" charset="0"/>
              </a:rPr>
              <a:t>Visual Studio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0" y="1037183"/>
            <a:ext cx="9144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GB" altLang="de-DE" dirty="0" smtClean="0">
                <a:latin typeface="Calibri" panose="020F0502020204030204" pitchFamily="34" charset="0"/>
              </a:rPr>
              <a:t>Overview</a:t>
            </a:r>
            <a:endParaRPr lang="en-GB" altLang="de-DE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3637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  <p:bldP spid="7173" grpId="0" animBg="1"/>
      <p:bldP spid="7174" grpId="0" animBg="1"/>
      <p:bldP spid="7175" grpId="0" animBg="1"/>
      <p:bldP spid="7179" grpId="0" animBg="1"/>
      <p:bldP spid="12" grpId="0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 bwMode="auto">
          <a:xfrm>
            <a:off x="1612900" y="2120900"/>
            <a:ext cx="2628900" cy="2146300"/>
          </a:xfrm>
          <a:prstGeom prst="rect">
            <a:avLst/>
          </a:prstGeom>
          <a:solidFill>
            <a:srgbClr val="AAB5F8">
              <a:alpha val="38039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0" y="106679"/>
            <a:ext cx="8534400" cy="1295400"/>
          </a:xfrm>
        </p:spPr>
        <p:txBody>
          <a:bodyPr/>
          <a:lstStyle/>
          <a:p>
            <a:r>
              <a:rPr lang="de-DE" dirty="0" smtClean="0"/>
              <a:t>Standard </a:t>
            </a:r>
            <a:r>
              <a:rPr lang="de-DE" dirty="0" err="1" smtClean="0"/>
              <a:t>Example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WORHP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9083" y="1621384"/>
            <a:ext cx="4632164" cy="4193986"/>
          </a:xfrm>
          <a:prstGeom prst="rect">
            <a:avLst/>
          </a:prstGeom>
        </p:spPr>
      </p:pic>
      <p:sp>
        <p:nvSpPr>
          <p:cNvPr id="7" name="Rechteck 6"/>
          <p:cNvSpPr>
            <a:spLocks noChangeArrowheads="1"/>
          </p:cNvSpPr>
          <p:nvPr/>
        </p:nvSpPr>
        <p:spPr bwMode="auto">
          <a:xfrm>
            <a:off x="6101714" y="3810000"/>
            <a:ext cx="3042286" cy="2494642"/>
          </a:xfrm>
          <a:prstGeom prst="rect">
            <a:avLst/>
          </a:prstGeom>
          <a:solidFill>
            <a:srgbClr val="AAB5F8">
              <a:alpha val="49804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de-DE" sz="1400" b="1" dirty="0" err="1" smtClean="0">
                <a:latin typeface="Calibri" panose="020F0502020204030204" pitchFamily="34" charset="0"/>
              </a:rPr>
              <a:t>Programming</a:t>
            </a:r>
            <a:r>
              <a:rPr lang="de-DE" sz="1400" b="1" dirty="0" smtClean="0">
                <a:latin typeface="Calibri" panose="020F0502020204030204" pitchFamily="34" charset="0"/>
              </a:rPr>
              <a:t> in WORHP Lab</a:t>
            </a:r>
          </a:p>
          <a:p>
            <a:endParaRPr lang="de-DE" sz="1400" dirty="0" smtClean="0">
              <a:latin typeface="Calibri" panose="020F0502020204030204" pitchFamily="34" charset="0"/>
            </a:endParaRPr>
          </a:p>
          <a:p>
            <a:r>
              <a:rPr lang="de-DE" sz="1400" dirty="0" smtClean="0">
                <a:latin typeface="Calibri" panose="020F0502020204030204" pitchFamily="34" charset="0"/>
              </a:rPr>
              <a:t>Code in C++</a:t>
            </a:r>
          </a:p>
          <a:p>
            <a:endParaRPr lang="de-DE" sz="1400" dirty="0" smtClean="0">
              <a:latin typeface="Calibri" panose="020F0502020204030204" pitchFamily="34" charset="0"/>
            </a:endParaRPr>
          </a:p>
          <a:p>
            <a:r>
              <a:rPr lang="de-DE" sz="1400" dirty="0" smtClean="0">
                <a:latin typeface="Calibri" panose="020F0502020204030204" pitchFamily="34" charset="0"/>
              </a:rPr>
              <a:t>Symbols </a:t>
            </a:r>
            <a:r>
              <a:rPr lang="de-DE" sz="1400" dirty="0" err="1" smtClean="0">
                <a:latin typeface="Calibri" panose="020F0502020204030204" pitchFamily="34" charset="0"/>
              </a:rPr>
              <a:t>of</a:t>
            </a:r>
            <a:r>
              <a:rPr lang="de-DE" sz="1400" dirty="0" smtClean="0">
                <a:latin typeface="Calibri" panose="020F0502020204030204" pitchFamily="34" charset="0"/>
              </a:rPr>
              <a:t> variables, „</a:t>
            </a:r>
            <a:r>
              <a:rPr lang="de-DE" sz="1400" dirty="0" err="1" smtClean="0">
                <a:latin typeface="Calibri" panose="020F0502020204030204" pitchFamily="34" charset="0"/>
              </a:rPr>
              <a:t>obj</a:t>
            </a:r>
            <a:r>
              <a:rPr lang="de-DE" sz="1400" dirty="0" smtClean="0">
                <a:latin typeface="Calibri" panose="020F0502020204030204" pitchFamily="34" charset="0"/>
              </a:rPr>
              <a:t>“ </a:t>
            </a:r>
            <a:r>
              <a:rPr lang="de-DE" sz="1400" dirty="0" err="1" smtClean="0">
                <a:latin typeface="Calibri" panose="020F0502020204030204" pitchFamily="34" charset="0"/>
              </a:rPr>
              <a:t>and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constraints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are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already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defined</a:t>
            </a:r>
            <a:r>
              <a:rPr lang="de-DE" sz="1400" dirty="0" smtClean="0">
                <a:latin typeface="Calibri" panose="020F0502020204030204" pitchFamily="34" charset="0"/>
              </a:rPr>
              <a:t>.</a:t>
            </a:r>
          </a:p>
          <a:p>
            <a:endParaRPr lang="de-DE" sz="1400" dirty="0" smtClean="0">
              <a:latin typeface="Calibri" panose="020F0502020204030204" pitchFamily="34" charset="0"/>
            </a:endParaRPr>
          </a:p>
          <a:p>
            <a:r>
              <a:rPr lang="de-DE" sz="1400" dirty="0" err="1" smtClean="0">
                <a:latin typeface="Calibri" panose="020F0502020204030204" pitchFamily="34" charset="0"/>
              </a:rPr>
              <a:t>Use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x*x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or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pow</a:t>
            </a:r>
            <a:r>
              <a:rPr lang="de-D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(x,2)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for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x²</a:t>
            </a:r>
            <a: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  <a:t>.</a:t>
            </a:r>
          </a:p>
          <a:p>
            <a:endParaRPr lang="de-DE" sz="14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</a:t>
            </a:r>
            <a:r>
              <a:rPr lang="de-DE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out</a:t>
            </a:r>
            <a:r>
              <a:rPr lang="de-D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&lt;&lt; x &lt;&lt; </a:t>
            </a:r>
            <a:r>
              <a:rPr lang="de-DE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endl</a:t>
            </a:r>
            <a:r>
              <a:rPr lang="de-D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 err="1" smtClean="0">
                <a:latin typeface="Calibri" panose="020F0502020204030204" pitchFamily="34" charset="0"/>
                <a:cs typeface="Consolas" panose="020B0609020204030204" pitchFamily="49" charset="0"/>
              </a:rPr>
              <a:t>is</a:t>
            </a:r>
            <a: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onsolas" panose="020B0609020204030204" pitchFamily="49" charset="0"/>
              </a:rPr>
              <a:t>possible</a:t>
            </a:r>
            <a: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  <a:t>.</a:t>
            </a:r>
          </a:p>
          <a:p>
            <a:endParaRPr lang="de-DE" sz="1400" dirty="0">
              <a:latin typeface="Calibri" panose="020F0502020204030204" pitchFamily="34" charset="0"/>
              <a:cs typeface="Consolas" panose="020B0609020204030204" pitchFamily="49" charset="0"/>
            </a:endParaRPr>
          </a:p>
          <a:p>
            <a:endParaRPr lang="de-DE" sz="1400" dirty="0" smtClean="0">
              <a:latin typeface="Calibri" panose="020F0502020204030204" pitchFamily="34" charset="0"/>
              <a:cs typeface="Consolas" panose="020B0609020204030204" pitchFamily="49" charset="0"/>
            </a:endParaRPr>
          </a:p>
          <a:p>
            <a:endParaRPr lang="de-DE" sz="1400" dirty="0" smtClean="0">
              <a:latin typeface="Calibri" panose="020F0502020204030204" pitchFamily="34" charset="0"/>
              <a:cs typeface="Consolas" panose="020B0609020204030204" pitchFamily="49" charset="0"/>
            </a:endParaRPr>
          </a:p>
          <a:p>
            <a:endParaRPr lang="de-DE" sz="1400" dirty="0">
              <a:latin typeface="Calibri" panose="020F0502020204030204" pitchFamily="34" charset="0"/>
              <a:cs typeface="Consolas" panose="020B0609020204030204" pitchFamily="49" charset="0"/>
            </a:endParaRPr>
          </a:p>
        </p:txBody>
      </p:sp>
      <p:sp>
        <p:nvSpPr>
          <p:cNvPr id="6" name="Rechteck 5"/>
          <p:cNvSpPr>
            <a:spLocks noChangeArrowheads="1"/>
          </p:cNvSpPr>
          <p:nvPr/>
        </p:nvSpPr>
        <p:spPr bwMode="auto">
          <a:xfrm>
            <a:off x="6101714" y="1651000"/>
            <a:ext cx="3042286" cy="1930400"/>
          </a:xfrm>
          <a:prstGeom prst="rect">
            <a:avLst/>
          </a:prstGeom>
          <a:solidFill>
            <a:srgbClr val="AAB5F8">
              <a:alpha val="49804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de-DE" sz="1400" b="1" dirty="0" smtClean="0">
                <a:latin typeface="Calibri" panose="020F0502020204030204" pitchFamily="34" charset="0"/>
              </a:rPr>
              <a:t>Variables/</a:t>
            </a:r>
            <a:r>
              <a:rPr lang="de-DE" sz="1400" b="1" dirty="0" err="1" smtClean="0">
                <a:latin typeface="Calibri" panose="020F0502020204030204" pitchFamily="34" charset="0"/>
              </a:rPr>
              <a:t>Constraints</a:t>
            </a:r>
            <a:r>
              <a:rPr lang="de-DE" sz="1400" b="1" dirty="0" smtClean="0">
                <a:latin typeface="Calibri" panose="020F0502020204030204" pitchFamily="34" charset="0"/>
              </a:rPr>
              <a:t> in WORHP Lab</a:t>
            </a:r>
          </a:p>
          <a:p>
            <a:endParaRPr lang="de-DE" sz="1400" dirty="0" smtClean="0">
              <a:latin typeface="Calibri" panose="020F0502020204030204" pitchFamily="34" charset="0"/>
            </a:endParaRPr>
          </a:p>
          <a:p>
            <a:r>
              <a:rPr lang="de-DE" sz="1400" dirty="0" err="1" smtClean="0">
                <a:latin typeface="Calibri" panose="020F0502020204030204" pitchFamily="34" charset="0"/>
              </a:rPr>
              <a:t>Right-mouse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click</a:t>
            </a:r>
            <a:r>
              <a:rPr lang="de-DE" sz="1400" dirty="0" smtClean="0">
                <a:latin typeface="Calibri" panose="020F0502020204030204" pitchFamily="34" charset="0"/>
              </a:rPr>
              <a:t> in </a:t>
            </a:r>
            <a:r>
              <a:rPr lang="de-DE" sz="1400" dirty="0" err="1" smtClean="0">
                <a:latin typeface="Calibri" panose="020F0502020204030204" pitchFamily="34" charset="0"/>
              </a:rPr>
              <a:t>listview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to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create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</a:rPr>
              <a:t>new</a:t>
            </a:r>
            <a:r>
              <a:rPr lang="de-DE" sz="1400" dirty="0" smtClean="0">
                <a:latin typeface="Calibri" panose="020F0502020204030204" pitchFamily="34" charset="0"/>
              </a:rPr>
              <a:t> variables</a:t>
            </a:r>
          </a:p>
          <a:p>
            <a:endParaRPr lang="de-DE" sz="1400" dirty="0" smtClean="0">
              <a:latin typeface="Calibri" panose="020F0502020204030204" pitchFamily="34" charset="0"/>
              <a:cs typeface="Consolas" panose="020B0609020204030204" pitchFamily="49" charset="0"/>
            </a:endParaRPr>
          </a:p>
          <a:p>
            <a:r>
              <a:rPr lang="de-DE" sz="1400" dirty="0" err="1" smtClean="0">
                <a:latin typeface="Calibri" panose="020F0502020204030204" pitchFamily="34" charset="0"/>
                <a:cs typeface="Consolas" panose="020B0609020204030204" pitchFamily="49" charset="0"/>
              </a:rPr>
              <a:t>Interval</a:t>
            </a:r>
            <a: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  <a:t>: </a:t>
            </a:r>
            <a:r>
              <a:rPr lang="de-DE" sz="1400" dirty="0" err="1" smtClean="0">
                <a:latin typeface="Calibri" panose="020F0502020204030204" pitchFamily="34" charset="0"/>
                <a:cs typeface="Consolas" panose="020B0609020204030204" pitchFamily="49" charset="0"/>
              </a:rPr>
              <a:t>feasible</a:t>
            </a:r>
            <a: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onsolas" panose="020B0609020204030204" pitchFamily="49" charset="0"/>
              </a:rPr>
              <a:t>area</a:t>
            </a:r>
            <a:endParaRPr lang="de-DE" sz="1400" dirty="0" smtClean="0">
              <a:latin typeface="Calibri" panose="020F0502020204030204" pitchFamily="34" charset="0"/>
              <a:cs typeface="Consolas" panose="020B0609020204030204" pitchFamily="49" charset="0"/>
            </a:endParaRPr>
          </a:p>
          <a:p>
            <a:endParaRPr lang="de-DE" sz="1400" dirty="0" smtClean="0">
              <a:latin typeface="Calibri" panose="020F0502020204030204" pitchFamily="34" charset="0"/>
              <a:cs typeface="Consolas" panose="020B0609020204030204" pitchFamily="49" charset="0"/>
            </a:endParaRPr>
          </a:p>
          <a:p>
            <a: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  <a:t>Type=</a:t>
            </a:r>
            <a:r>
              <a:rPr lang="de-DE" sz="1400" dirty="0" err="1" smtClean="0">
                <a:latin typeface="Calibri" panose="020F0502020204030204" pitchFamily="34" charset="0"/>
                <a:cs typeface="Consolas" panose="020B0609020204030204" pitchFamily="49" charset="0"/>
              </a:rPr>
              <a:t>parameter</a:t>
            </a:r>
            <a: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  <a:t>: </a:t>
            </a:r>
            <a:r>
              <a:rPr lang="de-DE" sz="1400" dirty="0" err="1" smtClean="0">
                <a:latin typeface="Calibri" panose="020F0502020204030204" pitchFamily="34" charset="0"/>
                <a:cs typeface="Consolas" panose="020B0609020204030204" pitchFamily="49" charset="0"/>
              </a:rPr>
              <a:t>use</a:t>
            </a:r>
            <a: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onsolas" panose="020B0609020204030204" pitchFamily="49" charset="0"/>
              </a:rPr>
              <a:t>for</a:t>
            </a:r>
            <a: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onsolas" panose="020B0609020204030204" pitchFamily="49" charset="0"/>
              </a:rPr>
              <a:t>optimisation</a:t>
            </a:r>
            <a: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  <a:t/>
            </a:r>
            <a:br>
              <a:rPr lang="de-DE" sz="1400" dirty="0" smtClean="0">
                <a:latin typeface="Calibri" panose="020F0502020204030204" pitchFamily="34" charset="0"/>
                <a:cs typeface="Consolas" panose="020B0609020204030204" pitchFamily="49" charset="0"/>
              </a:rPr>
            </a:br>
            <a:endParaRPr lang="de-DE" sz="1400" dirty="0">
              <a:latin typeface="Calibri" panose="020F0502020204030204" pitchFamily="34" charset="0"/>
              <a:cs typeface="Consolas" panose="020B0609020204030204" pitchFamily="49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0" y="1037183"/>
            <a:ext cx="9144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GB" altLang="de-DE" dirty="0" smtClean="0">
                <a:latin typeface="Calibri" panose="020F0502020204030204" pitchFamily="34" charset="0"/>
              </a:rPr>
              <a:t>New “WORHP” project</a:t>
            </a:r>
            <a:endParaRPr lang="en-GB" altLang="de-DE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678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0" y="317500"/>
            <a:ext cx="8534400" cy="1295400"/>
          </a:xfrm>
        </p:spPr>
        <p:txBody>
          <a:bodyPr/>
          <a:lstStyle/>
          <a:p>
            <a:r>
              <a:rPr lang="de-DE" dirty="0" smtClean="0"/>
              <a:t>Analyse WORHP </a:t>
            </a:r>
            <a:r>
              <a:rPr lang="de-DE" dirty="0" err="1" smtClean="0"/>
              <a:t>output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4800" y="1612900"/>
            <a:ext cx="8534400" cy="2959100"/>
          </a:xfrm>
        </p:spPr>
        <p:txBody>
          <a:bodyPr/>
          <a:lstStyle/>
          <a:p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many</a:t>
            </a:r>
            <a:r>
              <a:rPr lang="de-DE" dirty="0" smtClean="0"/>
              <a:t> </a:t>
            </a:r>
            <a:r>
              <a:rPr lang="de-DE" dirty="0" err="1" smtClean="0"/>
              <a:t>iterations</a:t>
            </a:r>
            <a:r>
              <a:rPr lang="de-DE" dirty="0" smtClean="0"/>
              <a:t> </a:t>
            </a:r>
            <a:r>
              <a:rPr lang="de-DE" dirty="0" err="1" smtClean="0"/>
              <a:t>were</a:t>
            </a:r>
            <a:r>
              <a:rPr lang="de-DE" dirty="0" smtClean="0"/>
              <a:t> </a:t>
            </a:r>
            <a:r>
              <a:rPr lang="de-DE" dirty="0" err="1" smtClean="0"/>
              <a:t>needed</a:t>
            </a:r>
            <a:r>
              <a:rPr lang="de-DE" dirty="0" smtClean="0"/>
              <a:t>?</a:t>
            </a:r>
          </a:p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minimum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?</a:t>
            </a:r>
          </a:p>
          <a:p>
            <a:r>
              <a:rPr lang="de-DE" dirty="0" smtClean="0"/>
              <a:t>Are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constraints</a:t>
            </a:r>
            <a:r>
              <a:rPr lang="de-DE" dirty="0" smtClean="0"/>
              <a:t> </a:t>
            </a:r>
            <a:r>
              <a:rPr lang="de-DE" dirty="0" err="1" smtClean="0"/>
              <a:t>fulfilled</a:t>
            </a:r>
            <a:r>
              <a:rPr lang="de-DE" dirty="0" smtClean="0"/>
              <a:t>?</a:t>
            </a:r>
          </a:p>
          <a:p>
            <a:r>
              <a:rPr lang="de-DE" dirty="0" err="1" smtClean="0"/>
              <a:t>How</a:t>
            </a:r>
            <a:r>
              <a:rPr lang="de-DE" dirty="0" smtClean="0"/>
              <a:t> „optimal“ ist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?</a:t>
            </a:r>
          </a:p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4" name="Rechteck 3"/>
          <p:cNvSpPr>
            <a:spLocks noChangeArrowheads="1"/>
          </p:cNvSpPr>
          <p:nvPr/>
        </p:nvSpPr>
        <p:spPr bwMode="auto">
          <a:xfrm>
            <a:off x="2311400" y="4739279"/>
            <a:ext cx="6832600" cy="1176746"/>
          </a:xfrm>
          <a:prstGeom prst="rect">
            <a:avLst/>
          </a:prstGeom>
          <a:solidFill>
            <a:srgbClr val="AAB5F8">
              <a:alpha val="5019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de-DE" sz="1800" b="1" dirty="0" smtClean="0">
                <a:latin typeface="Calibri" panose="020F0502020204030204" pitchFamily="34" charset="0"/>
              </a:rPr>
              <a:t>Hot Keys</a:t>
            </a:r>
          </a:p>
          <a:p>
            <a:r>
              <a:rPr lang="de-DE" sz="1800" dirty="0" smtClean="0">
                <a:latin typeface="Calibri" panose="020F0502020204030204" pitchFamily="34" charset="0"/>
              </a:rPr>
              <a:t>F2</a:t>
            </a:r>
            <a:r>
              <a:rPr lang="de-DE" sz="1800" dirty="0">
                <a:latin typeface="Calibri" panose="020F0502020204030204" pitchFamily="34" charset="0"/>
              </a:rPr>
              <a:t>: </a:t>
            </a:r>
            <a:r>
              <a:rPr lang="de-DE" sz="1800" dirty="0" smtClean="0">
                <a:latin typeface="Calibri" panose="020F0502020204030204" pitchFamily="34" charset="0"/>
              </a:rPr>
              <a:t>Create C++ </a:t>
            </a:r>
            <a:r>
              <a:rPr lang="de-DE" sz="1800" dirty="0" err="1" smtClean="0">
                <a:latin typeface="Calibri" panose="020F0502020204030204" pitchFamily="34" charset="0"/>
              </a:rPr>
              <a:t>file</a:t>
            </a:r>
            <a:r>
              <a:rPr lang="de-DE" sz="1800" dirty="0" smtClean="0">
                <a:latin typeface="Calibri" panose="020F0502020204030204" pitchFamily="34" charset="0"/>
              </a:rPr>
              <a:t> in </a:t>
            </a:r>
            <a:r>
              <a:rPr lang="de-DE" sz="1800" dirty="0" err="1" smtClean="0">
                <a:latin typeface="Calibri" panose="020F0502020204030204" pitchFamily="34" charset="0"/>
              </a:rPr>
              <a:t>folder</a:t>
            </a:r>
            <a:r>
              <a:rPr lang="de-DE" sz="1800" dirty="0" smtClean="0">
                <a:latin typeface="Calibri" panose="020F0502020204030204" pitchFamily="34" charset="0"/>
              </a:rPr>
              <a:t> </a:t>
            </a:r>
            <a:r>
              <a:rPr lang="de-DE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tmp_model_compile</a:t>
            </a:r>
            <a:r>
              <a:rPr lang="de-DE" sz="1800" dirty="0" smtClean="0">
                <a:latin typeface="Calibri" panose="020F0502020204030204" pitchFamily="34" charset="0"/>
              </a:rPr>
              <a:t> </a:t>
            </a:r>
            <a:r>
              <a:rPr lang="de-DE" sz="1800" dirty="0" err="1" smtClean="0">
                <a:latin typeface="Calibri" panose="020F0502020204030204" pitchFamily="34" charset="0"/>
              </a:rPr>
              <a:t>and</a:t>
            </a:r>
            <a:r>
              <a:rPr lang="de-DE" sz="1800" dirty="0" smtClean="0">
                <a:latin typeface="Calibri" panose="020F0502020204030204" pitchFamily="34" charset="0"/>
              </a:rPr>
              <a:t> </a:t>
            </a:r>
            <a:r>
              <a:rPr lang="de-DE" sz="1800" dirty="0" err="1" smtClean="0">
                <a:latin typeface="Calibri" panose="020F0502020204030204" pitchFamily="34" charset="0"/>
              </a:rPr>
              <a:t>compile</a:t>
            </a:r>
            <a:r>
              <a:rPr lang="de-DE" sz="1800" dirty="0" smtClean="0">
                <a:latin typeface="Calibri" panose="020F0502020204030204" pitchFamily="34" charset="0"/>
              </a:rPr>
              <a:t> </a:t>
            </a:r>
            <a:r>
              <a:rPr lang="de-DE" sz="1800" dirty="0" err="1">
                <a:latin typeface="Calibri" panose="020F0502020204030204" pitchFamily="34" charset="0"/>
              </a:rPr>
              <a:t>model</a:t>
            </a:r>
            <a:endParaRPr lang="de-DE" sz="1800" dirty="0">
              <a:latin typeface="Calibri" panose="020F0502020204030204" pitchFamily="34" charset="0"/>
            </a:endParaRPr>
          </a:p>
          <a:p>
            <a:r>
              <a:rPr lang="de-DE" sz="1800" dirty="0">
                <a:latin typeface="Calibri" panose="020F0502020204030204" pitchFamily="34" charset="0"/>
              </a:rPr>
              <a:t>F4: </a:t>
            </a:r>
            <a:r>
              <a:rPr lang="de-DE" sz="1800" dirty="0" err="1" smtClean="0">
                <a:latin typeface="Calibri" panose="020F0502020204030204" pitchFamily="34" charset="0"/>
              </a:rPr>
              <a:t>Optimise</a:t>
            </a:r>
            <a:endParaRPr lang="de-DE" sz="1800" dirty="0">
              <a:latin typeface="Calibri" panose="020F0502020204030204" pitchFamily="34" charset="0"/>
            </a:endParaRPr>
          </a:p>
          <a:p>
            <a:r>
              <a:rPr lang="de-DE" sz="1800" dirty="0">
                <a:latin typeface="Calibri" panose="020F0502020204030204" pitchFamily="34" charset="0"/>
              </a:rPr>
              <a:t>F5: Output </a:t>
            </a:r>
            <a:r>
              <a:rPr lang="de-DE" sz="1800" dirty="0" err="1">
                <a:latin typeface="Calibri" panose="020F0502020204030204" pitchFamily="34" charset="0"/>
              </a:rPr>
              <a:t>of</a:t>
            </a:r>
            <a:r>
              <a:rPr lang="de-DE" sz="1800" dirty="0">
                <a:latin typeface="Calibri" panose="020F0502020204030204" pitchFamily="34" charset="0"/>
              </a:rPr>
              <a:t> NLP </a:t>
            </a:r>
            <a:r>
              <a:rPr lang="de-DE" sz="1800" dirty="0" err="1">
                <a:latin typeface="Calibri" panose="020F0502020204030204" pitchFamily="34" charset="0"/>
              </a:rPr>
              <a:t>solution</a:t>
            </a:r>
            <a:endParaRPr lang="de-DE" sz="1800" dirty="0">
              <a:latin typeface="Calibri" panose="020F0502020204030204" pitchFamily="34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99514" y="4354792"/>
            <a:ext cx="2033762" cy="293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7549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SEAMSFONTS" val="Wahr"/>
  <p:tag name="USEBOLDAMS" val="Falsch"/>
  <p:tag name="TEX2PS" val="latex $(base).tex; dvips -D $(res) -E -o $(base).ps $(base).dvi"/>
  <p:tag name="EXTERNALEDITCOMMAND" val="notepad %"/>
  <p:tag name="GHOSTSCRIPTCOMMAND" val="gswin32c"/>
  <p:tag name="DEFAULTBITMAP" val="png16m"/>
  <p:tag name="DEFAULTBLEND" val="Falsch"/>
  <p:tag name="DEFAULTTRANSPARENT" val="Falsch"/>
  <p:tag name="DEFAULTWORKAROUNDTRANSPARENCYBUG" val="Falsch"/>
  <p:tag name="DEFAULTRESOLUTION" val="1200"/>
  <p:tag name="DEFAULTMAGNIFICATION" val="1"/>
  <p:tag name="DEFAULTFONTSIZE" val="10"/>
  <p:tag name="DEFAULTWIDTH" val="580"/>
  <p:tag name="DEFAULTHEIGHT" val="529"/>
  <p:tag name="FIRSTKNAUER@CJRWMJMFUVWXY5ML" val="3102"/>
  <p:tag name="DEFAULTDISPLAYSOURCE" val="\documentclass{slides}\pagestyle{empty}&#10;\usepackage{color}&#10;\usepackage{colortbl}&#10;\definecolor{coolgray}{rgb}{1,.5,0}&#10;\begin{document}&#10;$$&#10;&#10;$$&#10;\end{document}&#10;"/>
  <p:tag name="EMBEDFONTS" val="0"/>
  <p:tag name="FIRSTKNAUER@QEHCZPMR6A9GCPAA" val="4911"/>
  <p:tag name="FIRSTMATIEU@1Q725YJO4CACJKXL" val="5080"/>
</p:tagLst>
</file>

<file path=ppt/theme/theme1.xml><?xml version="1.0" encoding="utf-8"?>
<a:theme xmlns:a="http://schemas.openxmlformats.org/drawingml/2006/main" name="EMCI2008_Knauer_Satellite">
  <a:themeElements>
    <a:clrScheme name="EMCI2008_Knauer_Satelli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MCI2008_Knauer_Satelli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EMCI2008_Knauer_Satelli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CI2008_Knauer_Satelli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CI2008_Knauer_Satelli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CI2008_Knauer_Satelli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CI2008_Knauer_Satelli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CI2008_Knauer_Satelli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CI2008_Knauer_Satelli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0</TotalTime>
  <Words>1569</Words>
  <Application>Microsoft Office PowerPoint</Application>
  <PresentationFormat>Bildschirmpräsentation (4:3)</PresentationFormat>
  <Paragraphs>335</Paragraphs>
  <Slides>19</Slides>
  <Notes>13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0" baseType="lpstr">
      <vt:lpstr>EMCI2008_Knauer_Satellite</vt:lpstr>
      <vt:lpstr>Tutorial: Optimisation with WORHP Lab</vt:lpstr>
      <vt:lpstr>Folie 2</vt:lpstr>
      <vt:lpstr>The WORHP Family</vt:lpstr>
      <vt:lpstr>The WORHP Family</vt:lpstr>
      <vt:lpstr>WORHP</vt:lpstr>
      <vt:lpstr>Folie 6</vt:lpstr>
      <vt:lpstr>WORHP Lab</vt:lpstr>
      <vt:lpstr>Standard Example of WORHP</vt:lpstr>
      <vt:lpstr>Analyse WORHP output</vt:lpstr>
      <vt:lpstr>Optimization in IR²</vt:lpstr>
      <vt:lpstr>Least Squares</vt:lpstr>
      <vt:lpstr>Sparsity Structures</vt:lpstr>
      <vt:lpstr>Infectious NaN</vt:lpstr>
      <vt:lpstr>Minimal surface</vt:lpstr>
      <vt:lpstr>Folie 15</vt:lpstr>
      <vt:lpstr>Parametric Sensitivity Analysis</vt:lpstr>
      <vt:lpstr>WORHP Parameters</vt:lpstr>
      <vt:lpstr>Kepler‘s Equation</vt:lpstr>
      <vt:lpstr>Mission to Mars</vt:lpstr>
    </vt:vector>
  </TitlesOfParts>
  <Company>uni bremen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Supp-Optimales Essen</dc:title>
  <dc:creator>Matthias Knauer</dc:creator>
  <cp:lastModifiedBy>Matthias Knauer</cp:lastModifiedBy>
  <cp:revision>425</cp:revision>
  <dcterms:created xsi:type="dcterms:W3CDTF">2008-06-28T09:01:34Z</dcterms:created>
  <dcterms:modified xsi:type="dcterms:W3CDTF">2017-03-28T20:56:52Z</dcterms:modified>
</cp:coreProperties>
</file>