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0"/>
  </p:notesMasterIdLst>
  <p:handoutMasterIdLst>
    <p:handoutMasterId r:id="rId11"/>
  </p:handoutMasterIdLst>
  <p:sldIdLst>
    <p:sldId id="456" r:id="rId2"/>
    <p:sldId id="457" r:id="rId3"/>
    <p:sldId id="458" r:id="rId4"/>
    <p:sldId id="459" r:id="rId5"/>
    <p:sldId id="460" r:id="rId6"/>
    <p:sldId id="461" r:id="rId7"/>
    <p:sldId id="463" r:id="rId8"/>
    <p:sldId id="464" r:id="rId9"/>
  </p:sldIdLst>
  <p:sldSz cx="9144000" cy="6858000" type="screen4x3"/>
  <p:notesSz cx="6858000" cy="9144000"/>
  <p:custDataLst>
    <p:tags r:id="rId12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B5F8"/>
    <a:srgbClr val="DADFFC"/>
    <a:srgbClr val="4169E3"/>
    <a:srgbClr val="B1985B"/>
    <a:srgbClr val="D1C39F"/>
    <a:srgbClr val="FF0000"/>
    <a:srgbClr val="F0EBD5"/>
    <a:srgbClr val="FFEBD1"/>
    <a:srgbClr val="FFFFFF"/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04" autoAdjust="0"/>
    <p:restoredTop sz="87861" autoAdjust="0"/>
  </p:normalViewPr>
  <p:slideViewPr>
    <p:cSldViewPr snapToGrid="0">
      <p:cViewPr>
        <p:scale>
          <a:sx n="71" d="100"/>
          <a:sy n="71" d="100"/>
        </p:scale>
        <p:origin x="-294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5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8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C69453D-F0ED-438C-99DF-7F656ACE016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830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0659D40-BD12-4A19-AFF7-C6F8998DE2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86939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39D5C9-017A-40DE-83A1-A2D411FA2B03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="" xmlns:p14="http://schemas.microsoft.com/office/powerpoint/2010/main" val="309495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de-DE" dirty="0" smtClean="0">
                <a:latin typeface="Arial" panose="020B0604020202020204" pitchFamily="34" charset="0"/>
              </a:rPr>
              <a:t>Shorten the time horizon...</a:t>
            </a:r>
          </a:p>
          <a:p>
            <a:pPr eaLnBrk="1" hangingPunct="1"/>
            <a:r>
              <a:rPr lang="en-GB" altLang="de-DE" dirty="0" smtClean="0">
                <a:latin typeface="Arial" panose="020B0604020202020204" pitchFamily="34" charset="0"/>
              </a:rPr>
              <a:t>not interested in reaching a final point, but to move properly</a:t>
            </a:r>
          </a:p>
          <a:p>
            <a:pPr eaLnBrk="1" hangingPunct="1"/>
            <a:endParaRPr lang="en-GB" altLang="de-DE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dirty="0" smtClean="0">
                <a:latin typeface="Arial" panose="020B0604020202020204" pitchFamily="34" charset="0"/>
              </a:rPr>
              <a:t>1)...improve sensation of sitting in a flight simulator</a:t>
            </a:r>
          </a:p>
          <a:p>
            <a:pPr eaLnBrk="1" hangingPunct="1"/>
            <a:endParaRPr lang="en-GB" altLang="de-DE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dirty="0" smtClean="0">
                <a:latin typeface="Arial" panose="020B0604020202020204" pitchFamily="34" charset="0"/>
              </a:rPr>
              <a:t>2) Operator is supported, but still has the feeling that he has full control (driving assistance)</a:t>
            </a:r>
          </a:p>
          <a:p>
            <a:pPr eaLnBrk="1" hangingPunct="1"/>
            <a:endParaRPr lang="en-GB" altLang="de-DE" dirty="0" smtClean="0">
              <a:latin typeface="Arial" panose="020B0604020202020204" pitchFamily="34" charset="0"/>
            </a:endParaRPr>
          </a:p>
          <a:p>
            <a:pPr eaLnBrk="1" hangingPunct="1"/>
            <a:endParaRPr lang="en-US" altLang="de-DE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n-US" altLang="de-DE" dirty="0" smtClean="0">
                <a:latin typeface="Arial" panose="020B0604020202020204" pitchFamily="34" charset="0"/>
              </a:rPr>
              <a:t>In this talk, we will present techniques to solve this tracking problem as a problem of Model Predictive Control in real-time using.</a:t>
            </a:r>
          </a:p>
          <a:p>
            <a:pPr eaLnBrk="1" hangingPunct="1"/>
            <a:endParaRPr lang="en-GB" alt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0295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Shorten the time horizon</a:t>
            </a:r>
          </a:p>
        </p:txBody>
      </p:sp>
    </p:spTree>
    <p:extLst>
      <p:ext uri="{BB962C8B-B14F-4D97-AF65-F5344CB8AC3E}">
        <p14:creationId xmlns="" xmlns:p14="http://schemas.microsoft.com/office/powerpoint/2010/main" val="3154874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smtClean="0">
                <a:latin typeface="Arial" panose="020B0604020202020204" pitchFamily="34" charset="0"/>
              </a:rPr>
              <a:t>Simple structure of ode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Jerk</a:t>
            </a:r>
          </a:p>
          <a:p>
            <a:endParaRPr lang="de-DE" altLang="de-DE" smtClean="0">
              <a:latin typeface="Arial" panose="020B0604020202020204" pitchFamily="34" charset="0"/>
            </a:endParaRPr>
          </a:p>
          <a:p>
            <a:r>
              <a:rPr lang="de-DE" altLang="de-DE" smtClean="0">
                <a:latin typeface="Arial" panose="020B0604020202020204" pitchFamily="34" charset="0"/>
              </a:rPr>
              <a:t>Nichtlinearität + JERK + auf Folie!</a:t>
            </a:r>
          </a:p>
          <a:p>
            <a:endParaRPr lang="de-DE" altLang="de-DE" smtClean="0">
              <a:latin typeface="Arial" panose="020B0604020202020204" pitchFamily="34" charset="0"/>
            </a:endParaRPr>
          </a:p>
          <a:p>
            <a:r>
              <a:rPr lang="de-DE" altLang="de-DE" smtClean="0">
                <a:latin typeface="Arial" panose="020B0604020202020204" pitchFamily="34" charset="0"/>
              </a:rPr>
              <a:t>„That is not Realtime!“</a:t>
            </a:r>
          </a:p>
          <a:p>
            <a:endParaRPr lang="de-DE" altLang="de-DE" smtClean="0">
              <a:latin typeface="Arial" panose="020B0604020202020204" pitchFamily="34" charset="0"/>
            </a:endParaRPr>
          </a:p>
          <a:p>
            <a:r>
              <a:rPr lang="de-DE" altLang="de-DE" smtClean="0">
                <a:latin typeface="Arial" panose="020B0604020202020204" pitchFamily="34" charset="0"/>
              </a:rPr>
              <a:t>\begin{array}{crlll}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\displaystyle\min_{{\color{Blue} u},{\color{DarkGreen} x},{\color{Blue} t_f}} &amp;\multicolumn{3}{l}{{\color{Blue} t_f} + \displaystyle\int\limits_0^{{\color{Blue} t_f}} {\color{Blue} u_1}^2(t)+{\color{Blue} u_2}^2(t) \,\text{d}t}\\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\text{s.t.} &amp;  {\color{DarkGreen}\dot x}(t) &amp;=&amp; {\footnotesize\left(\begin{array}{c}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x_2}(t)\\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x_5}(t)\\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x_4}(t)\\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x_5}(t)-(g-{\color{DarkGreen} x_8}(t))\cdot\frac{{\color{DarkGreen} x_3}(t)}{{\color{DarkGreen} x_6}(t)}\\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{\color{Blue} u_1}(t)\\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x_7}(t)\\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x_8}(t)\\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{\color{Blue} u_2}(t)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\end{array}  \right )}\\[1.9cm]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&amp;{\color{DarkGreen} x}(0) &amp;=&amp; (S_0~0~0~0~0~L_0~0~0)^T\\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&amp;{\color{DarkGreen} x}(t_f) &amp;=&amp; (S_f~0~0~0~0~L_f~0~0)^T\\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&amp;{\color{Blue} u_i}(t) &amp;\in&amp; [u_{i,\min};u_{i,\max}],~~ i=1,2\\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&amp;{\color{DarkGreen} x_i}(t) &amp;\in&amp; [x_{i,\min};x_{i,\max}], ~~i\in {\cal I}_c\\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\end{array}</a:t>
            </a:r>
          </a:p>
        </p:txBody>
      </p:sp>
    </p:spTree>
    <p:extLst>
      <p:ext uri="{BB962C8B-B14F-4D97-AF65-F5344CB8AC3E}">
        <p14:creationId xmlns="" xmlns:p14="http://schemas.microsoft.com/office/powerpoint/2010/main" val="1666414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de-DE" dirty="0" smtClean="0"/>
              <a:t>\</a:t>
            </a:r>
            <a:r>
              <a:rPr lang="de-DE" dirty="0" err="1" smtClean="0"/>
              <a:t>begin</a:t>
            </a:r>
            <a:r>
              <a:rPr lang="de-DE" dirty="0" smtClean="0"/>
              <a:t>{</a:t>
            </a:r>
            <a:r>
              <a:rPr lang="de-DE" dirty="0" err="1" smtClean="0"/>
              <a:t>array</a:t>
            </a:r>
            <a:r>
              <a:rPr lang="de-DE" dirty="0" smtClean="0"/>
              <a:t>}{</a:t>
            </a:r>
            <a:r>
              <a:rPr lang="de-DE" dirty="0" err="1" smtClean="0"/>
              <a:t>crlll</a:t>
            </a:r>
            <a:r>
              <a:rPr lang="de-DE" dirty="0" smtClean="0"/>
              <a:t>}</a:t>
            </a:r>
          </a:p>
          <a:p>
            <a:pPr>
              <a:defRPr/>
            </a:pPr>
            <a:r>
              <a:rPr lang="de-DE" dirty="0" smtClean="0"/>
              <a:t>\displaystyle\min_{{\</a:t>
            </a:r>
            <a:r>
              <a:rPr lang="de-DE" dirty="0" err="1" smtClean="0"/>
              <a:t>color</a:t>
            </a:r>
            <a:r>
              <a:rPr lang="de-DE" dirty="0" smtClean="0"/>
              <a:t>{Blue} u},{\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x}} &amp;\</a:t>
            </a:r>
            <a:r>
              <a:rPr lang="de-DE" dirty="0" err="1" smtClean="0"/>
              <a:t>multicolumn</a:t>
            </a:r>
            <a:r>
              <a:rPr lang="de-DE" dirty="0" smtClean="0"/>
              <a:t>{3}{l}{</a:t>
            </a:r>
          </a:p>
          <a:p>
            <a:pPr>
              <a:defRPr/>
            </a:pPr>
            <a:r>
              <a:rPr lang="de-DE" dirty="0" smtClean="0"/>
              <a:t>\</a:t>
            </a:r>
            <a:r>
              <a:rPr lang="de-DE" dirty="0" err="1" smtClean="0"/>
              <a:t>sum</a:t>
            </a:r>
            <a:r>
              <a:rPr lang="de-DE" dirty="0" smtClean="0"/>
              <a:t>\</a:t>
            </a:r>
            <a:r>
              <a:rPr lang="de-DE" dirty="0" err="1" smtClean="0"/>
              <a:t>limits</a:t>
            </a:r>
            <a:r>
              <a:rPr lang="de-DE" dirty="0" smtClean="0"/>
              <a:t>_{i=1}^8 </a:t>
            </a:r>
            <a:r>
              <a:rPr lang="de-DE" dirty="0" err="1" smtClean="0"/>
              <a:t>w_i</a:t>
            </a:r>
            <a:r>
              <a:rPr lang="de-DE" dirty="0" smtClean="0"/>
              <a:t>\</a:t>
            </a:r>
            <a:r>
              <a:rPr lang="de-DE" dirty="0" err="1" smtClean="0"/>
              <a:t>cdot</a:t>
            </a:r>
            <a:r>
              <a:rPr lang="de-DE" dirty="0" smtClean="0"/>
              <a:t>({\</a:t>
            </a:r>
            <a:r>
              <a:rPr lang="de-DE" dirty="0" err="1" smtClean="0"/>
              <a:t>color</a:t>
            </a:r>
            <a:r>
              <a:rPr lang="de-DE" dirty="0" smtClean="0"/>
              <a:t>{Blue} </a:t>
            </a:r>
            <a:r>
              <a:rPr lang="de-DE" dirty="0" err="1" smtClean="0"/>
              <a:t>x_i</a:t>
            </a:r>
            <a:r>
              <a:rPr lang="de-DE" dirty="0" smtClean="0"/>
              <a:t>}(\tau)-x_{i,\tau})^2 + \displaystyle\</a:t>
            </a:r>
            <a:r>
              <a:rPr lang="de-DE" dirty="0" err="1" smtClean="0"/>
              <a:t>int</a:t>
            </a:r>
            <a:r>
              <a:rPr lang="de-DE" dirty="0" smtClean="0"/>
              <a:t>\limits_0^{\tau} {\</a:t>
            </a:r>
            <a:r>
              <a:rPr lang="de-DE" dirty="0" err="1" smtClean="0"/>
              <a:t>color</a:t>
            </a:r>
            <a:r>
              <a:rPr lang="de-DE" dirty="0" smtClean="0"/>
              <a:t>{Blue} u_1}^2(t)+{\</a:t>
            </a:r>
            <a:r>
              <a:rPr lang="de-DE" dirty="0" err="1" smtClean="0"/>
              <a:t>color</a:t>
            </a:r>
            <a:r>
              <a:rPr lang="de-DE" dirty="0" smtClean="0"/>
              <a:t>{Blue} u_2}^2(t) \,\</a:t>
            </a:r>
            <a:r>
              <a:rPr lang="de-DE" dirty="0" err="1" smtClean="0"/>
              <a:t>text</a:t>
            </a:r>
            <a:r>
              <a:rPr lang="de-DE" dirty="0" smtClean="0"/>
              <a:t>{d}t}\\</a:t>
            </a:r>
          </a:p>
          <a:p>
            <a:pPr>
              <a:defRPr/>
            </a:pPr>
            <a:r>
              <a:rPr lang="de-DE" dirty="0" smtClean="0"/>
              <a:t>\</a:t>
            </a:r>
            <a:r>
              <a:rPr lang="de-DE" dirty="0" err="1" smtClean="0"/>
              <a:t>text</a:t>
            </a:r>
            <a:r>
              <a:rPr lang="de-DE" dirty="0" smtClean="0"/>
              <a:t>{s.t.} &amp;  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}\</a:t>
            </a:r>
            <a:r>
              <a:rPr lang="de-DE" dirty="0" err="1" smtClean="0"/>
              <a:t>dot</a:t>
            </a:r>
            <a:r>
              <a:rPr lang="de-DE" dirty="0" smtClean="0"/>
              <a:t> x}(t) &amp;=&amp; {\</a:t>
            </a:r>
            <a:r>
              <a:rPr lang="de-DE" dirty="0" err="1" smtClean="0"/>
              <a:t>footnotesize</a:t>
            </a:r>
            <a:r>
              <a:rPr lang="de-DE" dirty="0" smtClean="0"/>
              <a:t>\</a:t>
            </a:r>
            <a:r>
              <a:rPr lang="de-DE" dirty="0" err="1" smtClean="0"/>
              <a:t>left</a:t>
            </a:r>
            <a:r>
              <a:rPr lang="de-DE" dirty="0" smtClean="0"/>
              <a:t>(\</a:t>
            </a:r>
            <a:r>
              <a:rPr lang="de-DE" dirty="0" err="1" smtClean="0"/>
              <a:t>begin</a:t>
            </a:r>
            <a:r>
              <a:rPr lang="de-DE" dirty="0" smtClean="0"/>
              <a:t>{</a:t>
            </a:r>
            <a:r>
              <a:rPr lang="de-DE" dirty="0" err="1" smtClean="0"/>
              <a:t>array</a:t>
            </a:r>
            <a:r>
              <a:rPr lang="de-DE" dirty="0" smtClean="0"/>
              <a:t>}{c}</a:t>
            </a:r>
          </a:p>
          <a:p>
            <a:pPr>
              <a:defRPr/>
            </a:pPr>
            <a:r>
              <a:rPr lang="de-DE" dirty="0" smtClean="0"/>
              <a:t>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x_2}(t)\\</a:t>
            </a:r>
          </a:p>
          <a:p>
            <a:pPr>
              <a:defRPr/>
            </a:pPr>
            <a:r>
              <a:rPr lang="de-DE" dirty="0" smtClean="0"/>
              <a:t>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x_5}(t)\\</a:t>
            </a:r>
          </a:p>
          <a:p>
            <a:pPr>
              <a:defRPr/>
            </a:pPr>
            <a:r>
              <a:rPr lang="de-DE" dirty="0" smtClean="0"/>
              <a:t>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x_4}(t)\\</a:t>
            </a:r>
          </a:p>
          <a:p>
            <a:pPr>
              <a:defRPr/>
            </a:pPr>
            <a:r>
              <a:rPr lang="de-DE" dirty="0" smtClean="0"/>
              <a:t>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x_5}(t)-(g-{\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x_8}(t))\</a:t>
            </a:r>
            <a:r>
              <a:rPr lang="de-DE" dirty="0" err="1" smtClean="0"/>
              <a:t>cdot</a:t>
            </a:r>
            <a:r>
              <a:rPr lang="de-DE" dirty="0" smtClean="0"/>
              <a:t>\</a:t>
            </a:r>
            <a:r>
              <a:rPr lang="de-DE" dirty="0" err="1" smtClean="0"/>
              <a:t>frac</a:t>
            </a:r>
            <a:r>
              <a:rPr lang="de-DE" dirty="0" smtClean="0"/>
              <a:t>{{\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x_3}(t)}{{\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x_6}(t)}\\</a:t>
            </a:r>
          </a:p>
          <a:p>
            <a:pPr>
              <a:defRPr/>
            </a:pPr>
            <a:r>
              <a:rPr lang="de-DE" dirty="0" smtClean="0"/>
              <a:t>{\</a:t>
            </a:r>
            <a:r>
              <a:rPr lang="de-DE" dirty="0" err="1" smtClean="0"/>
              <a:t>color</a:t>
            </a:r>
            <a:r>
              <a:rPr lang="de-DE" dirty="0" smtClean="0"/>
              <a:t>{Blue} u_1}(t)\\</a:t>
            </a:r>
          </a:p>
          <a:p>
            <a:pPr>
              <a:defRPr/>
            </a:pPr>
            <a:r>
              <a:rPr lang="de-DE" dirty="0" smtClean="0"/>
              <a:t>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x_7}(t)\\</a:t>
            </a:r>
          </a:p>
          <a:p>
            <a:pPr>
              <a:defRPr/>
            </a:pPr>
            <a:r>
              <a:rPr lang="de-DE" dirty="0" smtClean="0"/>
              <a:t>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x_8}(t)\\</a:t>
            </a:r>
          </a:p>
          <a:p>
            <a:pPr>
              <a:defRPr/>
            </a:pPr>
            <a:r>
              <a:rPr lang="de-DE" dirty="0" smtClean="0"/>
              <a:t>{\</a:t>
            </a:r>
            <a:r>
              <a:rPr lang="de-DE" dirty="0" err="1" smtClean="0"/>
              <a:t>color</a:t>
            </a:r>
            <a:r>
              <a:rPr lang="de-DE" dirty="0" smtClean="0"/>
              <a:t>{Blue} u_2}(t)</a:t>
            </a:r>
          </a:p>
          <a:p>
            <a:pPr>
              <a:defRPr/>
            </a:pPr>
            <a:r>
              <a:rPr lang="de-DE" dirty="0" smtClean="0"/>
              <a:t>\end{</a:t>
            </a:r>
            <a:r>
              <a:rPr lang="de-DE" dirty="0" err="1" smtClean="0"/>
              <a:t>array</a:t>
            </a:r>
            <a:r>
              <a:rPr lang="de-DE" dirty="0" smtClean="0"/>
              <a:t>}  \</a:t>
            </a:r>
            <a:r>
              <a:rPr lang="de-DE" dirty="0" err="1" smtClean="0"/>
              <a:t>right</a:t>
            </a:r>
            <a:r>
              <a:rPr lang="de-DE" dirty="0" smtClean="0"/>
              <a:t> )}\\[1.9cm]</a:t>
            </a:r>
          </a:p>
          <a:p>
            <a:pPr>
              <a:defRPr/>
            </a:pPr>
            <a:r>
              <a:rPr lang="de-DE" dirty="0" smtClean="0"/>
              <a:t>&amp;{\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x}(0) &amp;=&amp; (S_0~0~0~0~0~L_0~0~0)^T\\</a:t>
            </a:r>
          </a:p>
          <a:p>
            <a:pPr>
              <a:defRPr/>
            </a:pPr>
            <a:r>
              <a:rPr lang="de-DE" dirty="0" smtClean="0"/>
              <a:t>&amp;{\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x}(</a:t>
            </a:r>
            <a:r>
              <a:rPr lang="de-DE" dirty="0" err="1" smtClean="0"/>
              <a:t>t_f</a:t>
            </a:r>
            <a:r>
              <a:rPr lang="de-DE" dirty="0" smtClean="0"/>
              <a:t>) &amp;=&amp; ({\</a:t>
            </a:r>
            <a:r>
              <a:rPr lang="de-DE" dirty="0" err="1" smtClean="0"/>
              <a:t>rm</a:t>
            </a:r>
            <a:r>
              <a:rPr lang="de-DE" dirty="0" smtClean="0"/>
              <a:t> </a:t>
            </a:r>
            <a:r>
              <a:rPr lang="de-DE" dirty="0" err="1" smtClean="0"/>
              <a:t>free</a:t>
            </a:r>
            <a:r>
              <a:rPr lang="de-DE" dirty="0" smtClean="0"/>
              <a:t>~ free~0~0~0~ </a:t>
            </a:r>
            <a:r>
              <a:rPr lang="de-DE" dirty="0" err="1" smtClean="0"/>
              <a:t>free</a:t>
            </a:r>
            <a:r>
              <a:rPr lang="de-DE" dirty="0" smtClean="0"/>
              <a:t> ~ free~0})^T\\</a:t>
            </a:r>
          </a:p>
          <a:p>
            <a:pPr>
              <a:defRPr/>
            </a:pPr>
            <a:r>
              <a:rPr lang="de-DE" dirty="0" smtClean="0"/>
              <a:t>&amp;{\</a:t>
            </a:r>
            <a:r>
              <a:rPr lang="de-DE" dirty="0" err="1" smtClean="0"/>
              <a:t>color</a:t>
            </a:r>
            <a:r>
              <a:rPr lang="de-DE" dirty="0" smtClean="0"/>
              <a:t>{Blue} </a:t>
            </a:r>
            <a:r>
              <a:rPr lang="de-DE" dirty="0" err="1" smtClean="0"/>
              <a:t>u_i</a:t>
            </a:r>
            <a:r>
              <a:rPr lang="de-DE" dirty="0" smtClean="0"/>
              <a:t>}(t) &amp;\in&amp; [u_{i,\min};u_{i,\</a:t>
            </a:r>
            <a:r>
              <a:rPr lang="de-DE" dirty="0" err="1" smtClean="0"/>
              <a:t>max</a:t>
            </a:r>
            <a:r>
              <a:rPr lang="de-DE" dirty="0" smtClean="0"/>
              <a:t>}],~~ i=1,2\\</a:t>
            </a:r>
          </a:p>
          <a:p>
            <a:pPr>
              <a:defRPr/>
            </a:pPr>
            <a:r>
              <a:rPr lang="de-DE" dirty="0" smtClean="0"/>
              <a:t>&amp;{\</a:t>
            </a:r>
            <a:r>
              <a:rPr lang="de-DE" dirty="0" err="1" smtClean="0"/>
              <a:t>color</a:t>
            </a:r>
            <a:r>
              <a:rPr lang="de-DE" dirty="0" smtClean="0"/>
              <a:t>{</a:t>
            </a:r>
            <a:r>
              <a:rPr lang="de-DE" dirty="0" err="1" smtClean="0"/>
              <a:t>DarkGreen</a:t>
            </a:r>
            <a:r>
              <a:rPr lang="de-DE" dirty="0" smtClean="0"/>
              <a:t>} </a:t>
            </a:r>
            <a:r>
              <a:rPr lang="de-DE" dirty="0" err="1" smtClean="0"/>
              <a:t>x_i</a:t>
            </a:r>
            <a:r>
              <a:rPr lang="de-DE" dirty="0" smtClean="0"/>
              <a:t>}(t) &amp;\in&amp; [x_{i,\min};x_{i,\</a:t>
            </a:r>
            <a:r>
              <a:rPr lang="de-DE" dirty="0" err="1" smtClean="0"/>
              <a:t>max</a:t>
            </a:r>
            <a:r>
              <a:rPr lang="de-DE" dirty="0" smtClean="0"/>
              <a:t>}], ~~i\in {\cal I}_c\\</a:t>
            </a:r>
          </a:p>
          <a:p>
            <a:pPr>
              <a:defRPr/>
            </a:pPr>
            <a:r>
              <a:rPr lang="de-DE" dirty="0" smtClean="0"/>
              <a:t>\end{</a:t>
            </a:r>
            <a:r>
              <a:rPr lang="de-DE" dirty="0" err="1" smtClean="0"/>
              <a:t>array</a:t>
            </a:r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3066B03-F246-4372-963D-9F108FFEB1C7}" type="slidenum">
              <a:rPr lang="de-DE" altLang="de-DE" sz="1200">
                <a:latin typeface="Arial" panose="020B0604020202020204" pitchFamily="34" charset="0"/>
              </a:rPr>
              <a:pPr eaLnBrk="1" hangingPunct="1"/>
              <a:t>6</a:t>
            </a:fld>
            <a:endParaRPr lang="de-DE" altLang="de-DE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60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\begin{array}{rcl}</a:t>
            </a:r>
          </a:p>
          <a:p>
            <a:r>
              <a:rPr lang="de-DE" smtClean="0"/>
              <a:t>\dot x &amp;=&amp; v \cos\theta\\</a:t>
            </a:r>
          </a:p>
          <a:p>
            <a:r>
              <a:rPr lang="de-DE" smtClean="0"/>
              <a:t>\dot y &amp;=&amp; v \sin\theta\\</a:t>
            </a:r>
          </a:p>
          <a:p>
            <a:r>
              <a:rPr lang="de-DE" smtClean="0"/>
              <a:t>\dot\theta &amp;=&amp; \frac{v}{b} \sin\varphi\\</a:t>
            </a:r>
          </a:p>
          <a:p>
            <a:r>
              <a:rPr lang="de-DE" smtClean="0"/>
              <a:t>\dot\varphi &amp;=&amp; \sigma\\</a:t>
            </a:r>
          </a:p>
          <a:p>
            <a:r>
              <a:rPr lang="de-DE" smtClean="0"/>
              <a:t>\dot E &amp;=&amp; v^2 + \sigma^2</a:t>
            </a:r>
          </a:p>
          <a:p>
            <a:r>
              <a:rPr lang="de-DE" smtClean="0"/>
              <a:t>\end{array}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A44375-910D-442C-A35A-3F15DB46F54C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74905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\begin{array}{rcl}</a:t>
            </a:r>
          </a:p>
          <a:p>
            <a:r>
              <a:rPr lang="de-DE" smtClean="0"/>
              <a:t>\dot x &amp;=&amp; v \cos\theta\\</a:t>
            </a:r>
          </a:p>
          <a:p>
            <a:r>
              <a:rPr lang="de-DE" smtClean="0"/>
              <a:t>\dot y &amp;=&amp; v \sin\theta\\</a:t>
            </a:r>
          </a:p>
          <a:p>
            <a:r>
              <a:rPr lang="de-DE" smtClean="0"/>
              <a:t>\dot\theta &amp;=&amp; \frac{v}{b} \sin\varphi\\</a:t>
            </a:r>
          </a:p>
          <a:p>
            <a:r>
              <a:rPr lang="de-DE" smtClean="0"/>
              <a:t>\dot\varphi &amp;=&amp; \sigma\\</a:t>
            </a:r>
          </a:p>
          <a:p>
            <a:r>
              <a:rPr lang="de-DE" smtClean="0"/>
              <a:t>\dot E &amp;=&amp; v^2 + \sigma^2</a:t>
            </a:r>
          </a:p>
          <a:p>
            <a:r>
              <a:rPr lang="de-DE" smtClean="0"/>
              <a:t>\end{array}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A44375-910D-442C-A35A-3F15DB46F54C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871813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05600" y="838200"/>
            <a:ext cx="2133600" cy="5105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838200"/>
            <a:ext cx="6248400" cy="5105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xt und Medien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2362200"/>
            <a:ext cx="41910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Medienplatzhalter 3"/>
          <p:cNvSpPr>
            <a:spLocks noGrp="1"/>
          </p:cNvSpPr>
          <p:nvPr>
            <p:ph type="media" sz="half" idx="2"/>
          </p:nvPr>
        </p:nvSpPr>
        <p:spPr>
          <a:xfrm>
            <a:off x="4648200" y="2362200"/>
            <a:ext cx="4191000" cy="3581400"/>
          </a:xfrm>
        </p:spPr>
        <p:txBody>
          <a:bodyPr/>
          <a:lstStyle/>
          <a:p>
            <a:pPr lvl="0"/>
            <a:endParaRPr lang="de-DE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2362200"/>
            <a:ext cx="41910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41910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2362200"/>
            <a:ext cx="4191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4191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D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838200"/>
            <a:ext cx="853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Hier klicken, um Master-Titelformat zu bearbeiten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362200"/>
            <a:ext cx="8534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Hier klicken, um Master-Textformat zu bearbeiten</a:t>
            </a:r>
          </a:p>
          <a:p>
            <a:pPr lvl="1"/>
            <a:r>
              <a:rPr lang="de-DE" altLang="en-US" dirty="0" smtClean="0"/>
              <a:t>Zweite Ebene</a:t>
            </a:r>
          </a:p>
          <a:p>
            <a:pPr lvl="2"/>
            <a:r>
              <a:rPr lang="de-DE" altLang="en-US" dirty="0" smtClean="0"/>
              <a:t>Dritte Ebene</a:t>
            </a:r>
          </a:p>
          <a:p>
            <a:pPr lvl="3"/>
            <a:r>
              <a:rPr lang="de-DE" altLang="en-US" dirty="0" smtClean="0"/>
              <a:t>Vierte Ebene</a:t>
            </a:r>
          </a:p>
          <a:p>
            <a:pPr lvl="4"/>
            <a:r>
              <a:rPr lang="de-DE" altLang="en-US" dirty="0" smtClean="0"/>
              <a:t>Fünfte Ebene</a:t>
            </a:r>
          </a:p>
        </p:txBody>
      </p:sp>
      <p:pic>
        <p:nvPicPr>
          <p:cNvPr id="4" name="Picture 2" descr="D:\Seafile\Meine Bibliothek\OSE4\Book\oselogo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778000"/>
            <a:ext cx="1914930" cy="1080000"/>
          </a:xfrm>
          <a:prstGeom prst="rect">
            <a:avLst/>
          </a:prstGeom>
          <a:noFill/>
        </p:spPr>
      </p:pic>
      <p:pic>
        <p:nvPicPr>
          <p:cNvPr id="5" name="Picture 4" descr="D:\Seafile\Meine Bibliothek\OSE4\Book\oselogo2.png"/>
          <p:cNvPicPr>
            <a:picLocks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 flipH="1">
            <a:off x="1896761" y="5778000"/>
            <a:ext cx="7247237" cy="1080000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 userDrawn="1"/>
        </p:nvSpPr>
        <p:spPr>
          <a:xfrm>
            <a:off x="7109012" y="6362114"/>
            <a:ext cx="2034988" cy="49588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169E3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Matthias Knauer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UB_logo_EXZELL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6031" y="330502"/>
            <a:ext cx="2197941" cy="36726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271309" y="1396645"/>
            <a:ext cx="1872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400" dirty="0" smtClean="0">
                <a:latin typeface="Calibri" pitchFamily="34" charset="0"/>
              </a:rPr>
              <a:t>AG Optimierung und Optimale Steuerung</a:t>
            </a:r>
          </a:p>
        </p:txBody>
      </p:sp>
      <p:pic>
        <p:nvPicPr>
          <p:cNvPr id="14" name="Picture 9" descr="C:\Users\matieu\Dropbox\Vortraege\Science Slam\Lagerhaus 2014.06.04\Bild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3753" y="260250"/>
            <a:ext cx="1463675" cy="1169988"/>
          </a:xfrm>
          <a:prstGeom prst="rect">
            <a:avLst/>
          </a:prstGeom>
          <a:noFill/>
        </p:spPr>
      </p:pic>
      <p:sp>
        <p:nvSpPr>
          <p:cNvPr id="15" name="Textfeld 14"/>
          <p:cNvSpPr txBox="1"/>
          <p:nvPr/>
        </p:nvSpPr>
        <p:spPr>
          <a:xfrm>
            <a:off x="7871517" y="1139157"/>
            <a:ext cx="1272483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  <a:spcBef>
                <a:spcPts val="0"/>
              </a:spcBef>
            </a:pPr>
            <a:r>
              <a:rPr lang="de-DE" sz="1000" dirty="0" smtClean="0">
                <a:latin typeface="Calibri" pitchFamily="34" charset="0"/>
              </a:rPr>
              <a:t>Zentrum für</a:t>
            </a:r>
          </a:p>
          <a:p>
            <a:pPr>
              <a:lnSpc>
                <a:spcPts val="1000"/>
              </a:lnSpc>
              <a:spcBef>
                <a:spcPts val="0"/>
              </a:spcBef>
            </a:pPr>
            <a:r>
              <a:rPr lang="de-DE" sz="1000" dirty="0" smtClean="0">
                <a:latin typeface="Calibri" pitchFamily="34" charset="0"/>
              </a:rPr>
              <a:t>Technomathematik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71977"/>
            <a:ext cx="9144000" cy="1470025"/>
          </a:xfrm>
        </p:spPr>
        <p:txBody>
          <a:bodyPr/>
          <a:lstStyle/>
          <a:p>
            <a:r>
              <a:rPr lang="en-US" sz="4300" dirty="0" smtClean="0"/>
              <a:t>Tutorial:</a:t>
            </a:r>
            <a:br>
              <a:rPr lang="en-US" sz="4300" dirty="0" smtClean="0"/>
            </a:br>
            <a:r>
              <a:rPr lang="en-US" sz="4300" dirty="0" err="1" smtClean="0"/>
              <a:t>Realtime</a:t>
            </a:r>
            <a:r>
              <a:rPr lang="en-US" sz="4300" dirty="0" smtClean="0"/>
              <a:t> Optimization with WORHP Lab</a:t>
            </a:r>
            <a:endParaRPr lang="en-GB" sz="4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 bwMode="auto">
          <a:xfrm>
            <a:off x="1158949" y="2371063"/>
            <a:ext cx="6517757" cy="2892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 smtClean="0">
                <a:latin typeface="Calibri" pitchFamily="34" charset="0"/>
                <a:cs typeface="Calibri" pitchFamily="34" charset="0"/>
              </a:rPr>
              <a:t>Online </a:t>
            </a:r>
            <a:r>
              <a:rPr lang="en-GB" sz="2400" kern="0" dirty="0">
                <a:latin typeface="Calibri" pitchFamily="34" charset="0"/>
                <a:cs typeface="Calibri" pitchFamily="34" charset="0"/>
              </a:rPr>
              <a:t>and real-time solutions of OCP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Calibri" pitchFamily="34" charset="0"/>
                <a:cs typeface="Calibri" pitchFamily="34" charset="0"/>
              </a:rPr>
              <a:t>WORHP/</a:t>
            </a:r>
            <a:r>
              <a:rPr lang="en-GB" sz="2400" kern="0" dirty="0" err="1">
                <a:latin typeface="Calibri" pitchFamily="34" charset="0"/>
                <a:cs typeface="Calibri" pitchFamily="34" charset="0"/>
              </a:rPr>
              <a:t>TransWORHP</a:t>
            </a:r>
            <a:r>
              <a:rPr lang="en-GB" sz="2400" kern="0" dirty="0">
                <a:latin typeface="Calibri" pitchFamily="34" charset="0"/>
                <a:cs typeface="Calibri" pitchFamily="34" charset="0"/>
              </a:rPr>
              <a:t>    	&lt; 1000 ms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Calibri" pitchFamily="34" charset="0"/>
                <a:cs typeface="Calibri" pitchFamily="34" charset="0"/>
              </a:rPr>
              <a:t>MPC for  tracking           	&lt; 100 ms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Calibri" pitchFamily="34" charset="0"/>
                <a:cs typeface="Calibri" pitchFamily="34" charset="0"/>
              </a:rPr>
              <a:t>Real-time correction		&lt; 1 ms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GB" sz="2400" kern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-12950"/>
            <a:ext cx="914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4000" dirty="0" smtClean="0">
                <a:latin typeface="Calibri" panose="020F0502020204030204" pitchFamily="34" charset="0"/>
              </a:rPr>
              <a:t>Real time optimal control</a:t>
            </a:r>
            <a:endParaRPr lang="en-GB" altLang="de-DE" sz="4000" dirty="0">
              <a:latin typeface="Calibri" panose="020F0502020204030204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525" y="883988"/>
            <a:ext cx="9134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1800" dirty="0" smtClean="0">
                <a:latin typeface="Calibri" panose="020F0502020204030204" pitchFamily="34" charset="0"/>
              </a:rPr>
              <a:t>How fast is real time?</a:t>
            </a:r>
            <a:endParaRPr lang="en-GB" altLang="de-DE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07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" descr="TF0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247" y="2982429"/>
            <a:ext cx="2215928" cy="296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-12950"/>
            <a:ext cx="914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4000" dirty="0">
                <a:latin typeface="Calibri" panose="020F0502020204030204" pitchFamily="34" charset="0"/>
              </a:rPr>
              <a:t>Tracking Problems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9525" y="883988"/>
            <a:ext cx="9134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1800" dirty="0">
                <a:latin typeface="Calibri" panose="020F0502020204030204" pitchFamily="34" charset="0"/>
              </a:rPr>
              <a:t>Industrial Application</a:t>
            </a:r>
          </a:p>
        </p:txBody>
      </p:sp>
      <p:sp>
        <p:nvSpPr>
          <p:cNvPr id="17412" name="Rechteck 7"/>
          <p:cNvSpPr>
            <a:spLocks noChangeArrowheads="1"/>
          </p:cNvSpPr>
          <p:nvPr/>
        </p:nvSpPr>
        <p:spPr bwMode="auto">
          <a:xfrm>
            <a:off x="250825" y="1758468"/>
            <a:ext cx="4105275" cy="1008062"/>
          </a:xfrm>
          <a:prstGeom prst="rect">
            <a:avLst/>
          </a:prstGeom>
          <a:solidFill>
            <a:srgbClr val="AAB5F8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2000" b="1" dirty="0">
                <a:latin typeface="Calibri" panose="020F0502020204030204" pitchFamily="34" charset="0"/>
              </a:rPr>
              <a:t>Simulation environments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2000" b="1" dirty="0">
                <a:latin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</a:rPr>
              <a:t>real-time reaction to user input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Calibri" panose="020F0502020204030204" pitchFamily="34" charset="0"/>
              </a:rPr>
              <a:t> robot-based flight simulations</a:t>
            </a:r>
          </a:p>
        </p:txBody>
      </p:sp>
      <p:sp>
        <p:nvSpPr>
          <p:cNvPr id="17413" name="Rechteck 8"/>
          <p:cNvSpPr>
            <a:spLocks noChangeArrowheads="1"/>
          </p:cNvSpPr>
          <p:nvPr/>
        </p:nvSpPr>
        <p:spPr bwMode="auto">
          <a:xfrm>
            <a:off x="4787900" y="1758468"/>
            <a:ext cx="4105275" cy="1008062"/>
          </a:xfrm>
          <a:prstGeom prst="rect">
            <a:avLst/>
          </a:prstGeom>
          <a:solidFill>
            <a:srgbClr val="AAB5F8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2000" b="1">
                <a:latin typeface="Calibri" panose="020F0502020204030204" pitchFamily="34" charset="0"/>
              </a:rPr>
              <a:t>Assistance systems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2000">
                <a:latin typeface="Calibri" panose="020F0502020204030204" pitchFamily="34" charset="0"/>
              </a:rPr>
              <a:t> controller to simplify handling</a:t>
            </a:r>
          </a:p>
        </p:txBody>
      </p:sp>
      <p:pic>
        <p:nvPicPr>
          <p:cNvPr id="17414" name="Picture 9" descr="C:\Users\knauer\Pictures\PI-H-850-6-Axis-Hexapo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982430"/>
            <a:ext cx="2354152" cy="296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251508" y="2982429"/>
            <a:ext cx="2353469" cy="2961276"/>
          </a:xfrm>
          <a:prstGeom prst="rect">
            <a:avLst/>
          </a:prstGeom>
          <a:solidFill>
            <a:srgbClr val="AAB5F8">
              <a:alpha val="6000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Hexapod-Robot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control=acceleration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15 state functions 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7 control functions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Predicted Pseudo-Tracking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Optimization cycle &lt;200 </a:t>
            </a:r>
            <a:r>
              <a:rPr lang="en-GB" altLang="de-DE" sz="1400" dirty="0" err="1">
                <a:latin typeface="Calibri" panose="020F0502020204030204" pitchFamily="34" charset="0"/>
              </a:rPr>
              <a:t>ms</a:t>
            </a:r>
            <a:r>
              <a:rPr lang="en-GB" altLang="de-DE" sz="1400" dirty="0">
                <a:latin typeface="Calibri" panose="020F0502020204030204" pitchFamily="34" charset="0"/>
              </a:rPr>
              <a:t> 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6677247" y="2982429"/>
            <a:ext cx="2215928" cy="2961276"/>
          </a:xfrm>
          <a:prstGeom prst="rect">
            <a:avLst/>
          </a:prstGeom>
          <a:solidFill>
            <a:srgbClr val="AAB5F8">
              <a:alpha val="6000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Crane System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control=jerk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8 state functions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de-DE" sz="1400" dirty="0">
                <a:latin typeface="Calibri" panose="020F0502020204030204" pitchFamily="34" charset="0"/>
              </a:rPr>
              <a:t> 2 control functions</a:t>
            </a:r>
            <a:endParaRPr lang="en-US" altLang="de-DE" sz="14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1400" dirty="0">
                <a:latin typeface="Calibri" panose="020F0502020204030204" pitchFamily="34" charset="0"/>
              </a:rPr>
              <a:t> Tracking of user input</a:t>
            </a:r>
            <a:endParaRPr lang="en-GB" altLang="de-DE" sz="1400" dirty="0">
              <a:latin typeface="Calibri" panose="020F0502020204030204" pitchFamily="34" charset="0"/>
            </a:endParaRPr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3132138" y="3774593"/>
            <a:ext cx="2879725" cy="1512887"/>
          </a:xfrm>
          <a:prstGeom prst="rect">
            <a:avLst/>
          </a:prstGeom>
          <a:solidFill>
            <a:srgbClr val="AAB5F8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2000" dirty="0">
                <a:latin typeface="Calibri" panose="020F0502020204030204" pitchFamily="34" charset="0"/>
              </a:rPr>
              <a:t>Task unknown in advance</a:t>
            </a:r>
          </a:p>
          <a:p>
            <a:pPr eaLnBrk="1" hangingPunct="1"/>
            <a:endParaRPr lang="en-GB" altLang="de-DE" sz="2000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en-GB" altLang="de-DE" sz="2000" dirty="0">
                <a:latin typeface="Calibri" panose="020F0502020204030204" pitchFamily="34" charset="0"/>
              </a:rPr>
              <a:t>Task too complex for feedback controllers</a:t>
            </a:r>
          </a:p>
        </p:txBody>
      </p:sp>
      <p:sp>
        <p:nvSpPr>
          <p:cNvPr id="14" name="Pfeil nach rechts 13"/>
          <p:cNvSpPr>
            <a:spLocks noChangeArrowheads="1"/>
          </p:cNvSpPr>
          <p:nvPr/>
        </p:nvSpPr>
        <p:spPr bwMode="auto">
          <a:xfrm rot="2700000">
            <a:off x="3395662" y="2922106"/>
            <a:ext cx="1223963" cy="576262"/>
          </a:xfrm>
          <a:prstGeom prst="rightArrow">
            <a:avLst>
              <a:gd name="adj1" fmla="val 50000"/>
              <a:gd name="adj2" fmla="val 49972"/>
            </a:avLst>
          </a:prstGeom>
          <a:solidFill>
            <a:srgbClr val="AAB5F8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de-DE" altLang="de-DE"/>
          </a:p>
        </p:txBody>
      </p:sp>
      <p:sp>
        <p:nvSpPr>
          <p:cNvPr id="15" name="Pfeil nach rechts 14"/>
          <p:cNvSpPr>
            <a:spLocks noChangeArrowheads="1"/>
          </p:cNvSpPr>
          <p:nvPr/>
        </p:nvSpPr>
        <p:spPr bwMode="auto">
          <a:xfrm rot="8100000">
            <a:off x="4548188" y="2922105"/>
            <a:ext cx="1223962" cy="576263"/>
          </a:xfrm>
          <a:prstGeom prst="rightArrow">
            <a:avLst>
              <a:gd name="adj1" fmla="val 50000"/>
              <a:gd name="adj2" fmla="val 49972"/>
            </a:avLst>
          </a:prstGeom>
          <a:solidFill>
            <a:srgbClr val="AAB5F8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="" xmlns:p14="http://schemas.microsoft.com/office/powerpoint/2010/main" val="97091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-9978"/>
            <a:ext cx="914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4000" dirty="0">
                <a:latin typeface="Calibri" panose="020F0502020204030204" pitchFamily="34" charset="0"/>
              </a:rPr>
              <a:t>MPC with </a:t>
            </a:r>
            <a:r>
              <a:rPr lang="en-GB" altLang="de-DE" sz="4000" dirty="0" err="1">
                <a:latin typeface="Calibri" panose="020F0502020204030204" pitchFamily="34" charset="0"/>
              </a:rPr>
              <a:t>TransWORHP</a:t>
            </a:r>
            <a:endParaRPr lang="en-GB" altLang="de-DE" sz="4000" dirty="0">
              <a:latin typeface="Calibri" panose="020F0502020204030204" pitchFamily="34" charset="0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9525" y="886960"/>
            <a:ext cx="9134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1800" dirty="0">
                <a:latin typeface="Calibri" panose="020F0502020204030204" pitchFamily="34" charset="0"/>
              </a:rPr>
              <a:t>Nonlinear Model Predictive Control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04800" y="1775733"/>
            <a:ext cx="8012113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GB" sz="2000" dirty="0">
                <a:latin typeface="Calibri" pitchFamily="34" charset="0"/>
              </a:rPr>
              <a:t> Finite prediction horizon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000" dirty="0">
                <a:latin typeface="Calibri" pitchFamily="34" charset="0"/>
              </a:rPr>
              <a:t> Accept only first part of iterative solution</a:t>
            </a:r>
            <a:endParaRPr lang="en-GB" sz="2000" kern="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GB" sz="1600" kern="0" dirty="0">
              <a:latin typeface="+mn-lt"/>
            </a:endParaRPr>
          </a:p>
        </p:txBody>
      </p:sp>
      <p:pic>
        <p:nvPicPr>
          <p:cNvPr id="17418" name="Picture 10" descr="C:\Users\knauer\Dropbox\Portugal\Vortrag\mpc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3226247"/>
            <a:ext cx="5588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Picture 13" descr="C:\Users\knauer\Dropbox\Portugal\Vortrag\mpc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3226247"/>
            <a:ext cx="5588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Picture 14" descr="C:\Users\knauer\Dropbox\Portugal\Vortrag\mpc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3226247"/>
            <a:ext cx="5588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8104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>
          <a:xfrm>
            <a:off x="304800" y="74405"/>
            <a:ext cx="8534400" cy="1295400"/>
          </a:xfrm>
        </p:spPr>
        <p:txBody>
          <a:bodyPr/>
          <a:lstStyle/>
          <a:p>
            <a:r>
              <a:rPr lang="de-DE" altLang="de-DE" sz="4000" dirty="0" smtClean="0"/>
              <a:t>Path </a:t>
            </a:r>
            <a:r>
              <a:rPr lang="de-DE" altLang="de-DE" sz="4000" dirty="0" err="1" smtClean="0"/>
              <a:t>Planning</a:t>
            </a:r>
            <a:r>
              <a:rPr lang="de-DE" altLang="de-DE" sz="4000" dirty="0" smtClean="0"/>
              <a:t> </a:t>
            </a:r>
            <a:r>
              <a:rPr lang="de-DE" altLang="de-DE" sz="4000" dirty="0" err="1" smtClean="0"/>
              <a:t>with</a:t>
            </a:r>
            <a:r>
              <a:rPr lang="de-DE" altLang="de-DE" sz="4000" dirty="0" smtClean="0"/>
              <a:t> </a:t>
            </a:r>
            <a:r>
              <a:rPr lang="de-DE" altLang="de-DE" sz="4000" dirty="0" err="1" smtClean="0"/>
              <a:t>TransWORHP</a:t>
            </a:r>
            <a:endParaRPr lang="de-DE" altLang="de-DE" sz="4000" dirty="0" smtClean="0"/>
          </a:p>
        </p:txBody>
      </p:sp>
      <p:pic>
        <p:nvPicPr>
          <p:cNvPr id="16387" name="Picture 1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3" y="1053012"/>
            <a:ext cx="704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1051425"/>
            <a:ext cx="704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0" y="96816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sz="1800" dirty="0">
                <a:latin typeface="Calibri" panose="020F0502020204030204" pitchFamily="34" charset="0"/>
              </a:rPr>
              <a:t>Move crane system from                to               .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999854" y="2324734"/>
            <a:ext cx="216058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position trolley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velocity trolley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rel. displacement payload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rel. velocity payload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acceleration trolley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length of rope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velocity rope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acceleration rope</a:t>
            </a:r>
          </a:p>
        </p:txBody>
      </p:sp>
      <p:pic>
        <p:nvPicPr>
          <p:cNvPr id="16393" name="Picture 12" descr="C:\Users\knauer\Downloads\CodeCogsEqn (1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16" y="1584959"/>
            <a:ext cx="3984625" cy="382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Users\matieu\Dropbox\Hochregal\regal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837" y="3366169"/>
            <a:ext cx="2339163" cy="349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7834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hteck 6"/>
          <p:cNvSpPr>
            <a:spLocks noChangeArrowheads="1"/>
          </p:cNvSpPr>
          <p:nvPr/>
        </p:nvSpPr>
        <p:spPr bwMode="auto">
          <a:xfrm>
            <a:off x="1279968" y="1687032"/>
            <a:ext cx="2016125" cy="647700"/>
          </a:xfrm>
          <a:prstGeom prst="rect">
            <a:avLst/>
          </a:prstGeom>
          <a:solidFill>
            <a:srgbClr val="FF7C80">
              <a:alpha val="50195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de-DE" altLang="de-DE"/>
          </a:p>
        </p:txBody>
      </p:sp>
      <p:sp>
        <p:nvSpPr>
          <p:cNvPr id="19459" name="Rechteck 7"/>
          <p:cNvSpPr>
            <a:spLocks noChangeArrowheads="1"/>
          </p:cNvSpPr>
          <p:nvPr/>
        </p:nvSpPr>
        <p:spPr bwMode="auto">
          <a:xfrm>
            <a:off x="2319924" y="4638195"/>
            <a:ext cx="2520950" cy="288925"/>
          </a:xfrm>
          <a:prstGeom prst="rect">
            <a:avLst/>
          </a:prstGeom>
          <a:solidFill>
            <a:srgbClr val="FF7C80">
              <a:alpha val="50195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de-DE" altLang="de-DE"/>
          </a:p>
        </p:txBody>
      </p:sp>
      <p:pic>
        <p:nvPicPr>
          <p:cNvPr id="19460" name="Picture 2" descr="C:\Users\knauer\Downloads\CodeCogsEqn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37" y="1633867"/>
            <a:ext cx="450215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0" y="66220"/>
            <a:ext cx="914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4000" dirty="0">
                <a:latin typeface="Calibri" panose="020F0502020204030204" pitchFamily="34" charset="0"/>
              </a:rPr>
              <a:t>MPC with </a:t>
            </a:r>
            <a:r>
              <a:rPr lang="en-GB" altLang="de-DE" sz="4000" dirty="0" err="1">
                <a:latin typeface="Calibri" panose="020F0502020204030204" pitchFamily="34" charset="0"/>
              </a:rPr>
              <a:t>TransWORHP</a:t>
            </a:r>
            <a:endParaRPr lang="en-GB" altLang="de-DE" sz="4000" dirty="0">
              <a:latin typeface="Calibri" panose="020F0502020204030204" pitchFamily="34" charset="0"/>
            </a:endParaRPr>
          </a:p>
        </p:txBody>
      </p:sp>
      <p:sp>
        <p:nvSpPr>
          <p:cNvPr id="19462" name="Text Box 4"/>
          <p:cNvSpPr txBox="1">
            <a:spLocks noChangeArrowheads="1"/>
          </p:cNvSpPr>
          <p:nvPr/>
        </p:nvSpPr>
        <p:spPr bwMode="auto">
          <a:xfrm>
            <a:off x="9525" y="963158"/>
            <a:ext cx="9134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1800" dirty="0">
                <a:latin typeface="Calibri" panose="020F0502020204030204" pitchFamily="34" charset="0"/>
              </a:rPr>
              <a:t>Replace terminal conditions by cost function</a:t>
            </a:r>
          </a:p>
        </p:txBody>
      </p:sp>
      <p:sp>
        <p:nvSpPr>
          <p:cNvPr id="9" name="Pfeil nach rechts 8"/>
          <p:cNvSpPr>
            <a:spLocks noChangeArrowheads="1"/>
          </p:cNvSpPr>
          <p:nvPr/>
        </p:nvSpPr>
        <p:spPr bwMode="auto">
          <a:xfrm rot="1420687" flipH="1">
            <a:off x="4521341" y="4913416"/>
            <a:ext cx="1737659" cy="630878"/>
          </a:xfrm>
          <a:prstGeom prst="rightArrow">
            <a:avLst>
              <a:gd name="adj1" fmla="val 50000"/>
              <a:gd name="adj2" fmla="val 49921"/>
            </a:avLst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de-DE" altLang="de-DE" sz="1400" dirty="0" err="1" smtClean="0">
                <a:latin typeface="Calibri" panose="020F0502020204030204" pitchFamily="34" charset="0"/>
              </a:rPr>
              <a:t>stationary</a:t>
            </a:r>
            <a:r>
              <a:rPr lang="de-DE" altLang="de-DE" sz="1400" dirty="0" smtClean="0">
                <a:latin typeface="Calibri" panose="020F0502020204030204" pitchFamily="34" charset="0"/>
              </a:rPr>
              <a:t> </a:t>
            </a:r>
            <a:r>
              <a:rPr lang="de-DE" altLang="de-DE" sz="1400" dirty="0" err="1" smtClean="0">
                <a:latin typeface="Calibri" panose="020F0502020204030204" pitchFamily="34" charset="0"/>
              </a:rPr>
              <a:t>solution</a:t>
            </a:r>
            <a:endParaRPr lang="de-DE" altLang="de-DE" sz="1400" dirty="0">
              <a:latin typeface="Calibri" panose="020F0502020204030204" pitchFamily="34" charset="0"/>
            </a:endParaRPr>
          </a:p>
        </p:txBody>
      </p:sp>
      <p:sp>
        <p:nvSpPr>
          <p:cNvPr id="10" name="Pfeil nach rechts 9"/>
          <p:cNvSpPr>
            <a:spLocks noChangeArrowheads="1"/>
          </p:cNvSpPr>
          <p:nvPr/>
        </p:nvSpPr>
        <p:spPr bwMode="auto">
          <a:xfrm rot="20956199" flipH="1">
            <a:off x="5695208" y="1499440"/>
            <a:ext cx="1648404" cy="628883"/>
          </a:xfrm>
          <a:prstGeom prst="rightArrow">
            <a:avLst>
              <a:gd name="adj1" fmla="val 50000"/>
              <a:gd name="adj2" fmla="val 49921"/>
            </a:avLst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de-DE" altLang="de-DE" sz="1400" dirty="0" err="1">
                <a:latin typeface="Calibri" panose="020F0502020204030204" pitchFamily="34" charset="0"/>
              </a:rPr>
              <a:t>f</a:t>
            </a:r>
            <a:r>
              <a:rPr lang="de-DE" altLang="de-DE" sz="1400" dirty="0" err="1" smtClean="0">
                <a:latin typeface="Calibri" panose="020F0502020204030204" pitchFamily="34" charset="0"/>
              </a:rPr>
              <a:t>ixed</a:t>
            </a:r>
            <a:r>
              <a:rPr lang="de-DE" altLang="de-DE" sz="1400" dirty="0" smtClean="0">
                <a:latin typeface="Calibri" panose="020F0502020204030204" pitchFamily="34" charset="0"/>
              </a:rPr>
              <a:t> time </a:t>
            </a:r>
            <a:r>
              <a:rPr lang="de-DE" altLang="de-DE" sz="1400" dirty="0" err="1" smtClean="0">
                <a:latin typeface="Calibri" panose="020F0502020204030204" pitchFamily="34" charset="0"/>
              </a:rPr>
              <a:t>horizon</a:t>
            </a:r>
            <a:endParaRPr lang="de-DE" altLang="de-DE" sz="1400" dirty="0">
              <a:latin typeface="Calibri" panose="020F0502020204030204" pitchFamily="34" charset="0"/>
            </a:endParaRPr>
          </a:p>
        </p:txBody>
      </p:sp>
      <p:sp>
        <p:nvSpPr>
          <p:cNvPr id="11" name="Inhaltsplatzhalter 1"/>
          <p:cNvSpPr>
            <a:spLocks noGrp="1"/>
          </p:cNvSpPr>
          <p:nvPr>
            <p:ph idx="1"/>
          </p:nvPr>
        </p:nvSpPr>
        <p:spPr>
          <a:xfrm>
            <a:off x="5069541" y="2387140"/>
            <a:ext cx="4074459" cy="2588272"/>
          </a:xfrm>
        </p:spPr>
        <p:txBody>
          <a:bodyPr>
            <a:normAutofit fontScale="55000" lnSpcReduction="20000"/>
          </a:bodyPr>
          <a:lstStyle/>
          <a:p>
            <a:pPr marL="0" indent="0">
              <a:buSzPct val="100000"/>
              <a:buNone/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Start with TrolleyMPC.xml and tab MPC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Vary grid points,</a:t>
            </a:r>
          </a:p>
          <a:p>
            <a:pPr lvl="1">
              <a:buSzPct val="100000"/>
              <a:buFont typeface="Wingdings 2" pitchFamily="18" charset="2"/>
              <a:buChar char=""/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prediction time: time span to look into the future</a:t>
            </a:r>
          </a:p>
          <a:p>
            <a:pPr lvl="1">
              <a:buSzPct val="100000"/>
              <a:buFont typeface="Wingdings 2" pitchFamily="18" charset="2"/>
              <a:buChar char=""/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accepted time: after this time new optimization starts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2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For states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use these settings to reduce “overacting”:</a:t>
            </a:r>
          </a:p>
          <a:p>
            <a:pPr lvl="1">
              <a:buSzPct val="100000"/>
              <a:buFont typeface="Wingdings 2" pitchFamily="18" charset="2"/>
              <a:buChar char=""/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MPC Weight: How important is final state?</a:t>
            </a:r>
          </a:p>
          <a:p>
            <a:pPr lvl="1">
              <a:buSzPct val="100000"/>
              <a:buFont typeface="Wingdings 2" pitchFamily="18" charset="2"/>
              <a:buChar char=""/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MPC Con.: if 1, final state has to be reached after prediction time</a:t>
            </a:r>
          </a:p>
        </p:txBody>
      </p:sp>
      <p:sp>
        <p:nvSpPr>
          <p:cNvPr id="12" name="Pfeil nach rechts 11"/>
          <p:cNvSpPr>
            <a:spLocks noChangeArrowheads="1"/>
          </p:cNvSpPr>
          <p:nvPr/>
        </p:nvSpPr>
        <p:spPr bwMode="auto">
          <a:xfrm rot="20956199" flipH="1">
            <a:off x="2391788" y="1252581"/>
            <a:ext cx="2143407" cy="596656"/>
          </a:xfrm>
          <a:prstGeom prst="rightArrow">
            <a:avLst>
              <a:gd name="adj1" fmla="val 50000"/>
              <a:gd name="adj2" fmla="val 49921"/>
            </a:avLst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de-DE" altLang="de-DE" sz="1400" dirty="0" err="1" smtClean="0">
                <a:latin typeface="Calibri" panose="020F0502020204030204" pitchFamily="34" charset="0"/>
              </a:rPr>
              <a:t>Reward</a:t>
            </a:r>
            <a:r>
              <a:rPr lang="de-DE" altLang="de-DE" sz="1400" dirty="0" smtClean="0">
                <a:latin typeface="Calibri" panose="020F0502020204030204" pitchFamily="34" charset="0"/>
              </a:rPr>
              <a:t> </a:t>
            </a:r>
            <a:r>
              <a:rPr lang="de-DE" altLang="de-DE" sz="1400" dirty="0" err="1" smtClean="0">
                <a:latin typeface="Calibri" panose="020F0502020204030204" pitchFamily="34" charset="0"/>
              </a:rPr>
              <a:t>if</a:t>
            </a:r>
            <a:r>
              <a:rPr lang="de-DE" altLang="de-DE" sz="1400" dirty="0" smtClean="0">
                <a:latin typeface="Calibri" panose="020F0502020204030204" pitchFamily="34" charset="0"/>
              </a:rPr>
              <a:t> </a:t>
            </a:r>
            <a:r>
              <a:rPr lang="de-DE" altLang="de-DE" sz="1400" dirty="0" err="1" smtClean="0">
                <a:latin typeface="Calibri" panose="020F0502020204030204" pitchFamily="34" charset="0"/>
              </a:rPr>
              <a:t>close</a:t>
            </a:r>
            <a:r>
              <a:rPr lang="de-DE" altLang="de-DE" sz="1400" dirty="0" smtClean="0">
                <a:latin typeface="Calibri" panose="020F0502020204030204" pitchFamily="34" charset="0"/>
              </a:rPr>
              <a:t> </a:t>
            </a:r>
            <a:r>
              <a:rPr lang="de-DE" altLang="de-DE" sz="1400" dirty="0" err="1" smtClean="0">
                <a:latin typeface="Calibri" panose="020F0502020204030204" pitchFamily="34" charset="0"/>
              </a:rPr>
              <a:t>to</a:t>
            </a:r>
            <a:r>
              <a:rPr lang="de-DE" altLang="de-DE" sz="1400" dirty="0" smtClean="0">
                <a:latin typeface="Calibri" panose="020F0502020204030204" pitchFamily="34" charset="0"/>
              </a:rPr>
              <a:t> </a:t>
            </a:r>
            <a:r>
              <a:rPr lang="de-DE" altLang="de-DE" sz="1400" dirty="0" err="1" smtClean="0">
                <a:latin typeface="Calibri" panose="020F0502020204030204" pitchFamily="34" charset="0"/>
              </a:rPr>
              <a:t>target</a:t>
            </a:r>
            <a:endParaRPr lang="de-DE" altLang="de-DE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888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build="p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2"/>
          <p:cNvSpPr>
            <a:spLocks noGrp="1"/>
          </p:cNvSpPr>
          <p:nvPr>
            <p:ph type="title"/>
          </p:nvPr>
        </p:nvSpPr>
        <p:spPr>
          <a:xfrm>
            <a:off x="304800" y="4011"/>
            <a:ext cx="8534400" cy="1295400"/>
          </a:xfrm>
        </p:spPr>
        <p:txBody>
          <a:bodyPr/>
          <a:lstStyle/>
          <a:p>
            <a:r>
              <a:rPr lang="de-DE" dirty="0" err="1" smtClean="0"/>
              <a:t>One</a:t>
            </a:r>
            <a:r>
              <a:rPr lang="de-DE" dirty="0" smtClean="0"/>
              <a:t>-track </a:t>
            </a:r>
            <a:r>
              <a:rPr lang="de-DE" dirty="0" err="1" smtClean="0"/>
              <a:t>model</a:t>
            </a:r>
            <a:endParaRPr lang="de-DE" dirty="0" smtClean="0"/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0" y="866024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 smtClean="0">
                <a:latin typeface="Calibri" pitchFamily="34" charset="0"/>
              </a:rPr>
              <a:t>Driving a car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23850" y="2139728"/>
            <a:ext cx="3457996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 smtClean="0">
                <a:latin typeface="Calibri" pitchFamily="34" charset="0"/>
                <a:cs typeface="Calibri" pitchFamily="34" charset="0"/>
              </a:rPr>
              <a:t>states</a:t>
            </a:r>
            <a:endParaRPr lang="en-GB" sz="2000" kern="0" dirty="0">
              <a:latin typeface="Calibri" pitchFamily="34" charset="0"/>
              <a:cs typeface="Calibri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 smtClean="0">
                <a:latin typeface="Calibri" pitchFamily="34" charset="0"/>
                <a:cs typeface="Calibri" pitchFamily="34" charset="0"/>
              </a:rPr>
              <a:t>position </a:t>
            </a:r>
            <a:r>
              <a:rPr lang="en-GB" sz="2000" kern="0" dirty="0">
                <a:latin typeface="Calibri" pitchFamily="34" charset="0"/>
                <a:cs typeface="Calibri" pitchFamily="34" charset="0"/>
              </a:rPr>
              <a:t>x, </a:t>
            </a:r>
            <a:r>
              <a:rPr lang="en-GB" sz="2000" kern="0" dirty="0" smtClean="0">
                <a:latin typeface="Calibri" pitchFamily="34" charset="0"/>
                <a:cs typeface="Calibri" pitchFamily="34" charset="0"/>
              </a:rPr>
              <a:t>y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>
                <a:latin typeface="Calibri" pitchFamily="34" charset="0"/>
                <a:cs typeface="Calibri" pitchFamily="34" charset="0"/>
              </a:rPr>
              <a:t>v</a:t>
            </a:r>
            <a:r>
              <a:rPr lang="en-GB" sz="2000" kern="0" dirty="0" smtClean="0">
                <a:latin typeface="Calibri" pitchFamily="34" charset="0"/>
                <a:cs typeface="Calibri" pitchFamily="34" charset="0"/>
              </a:rPr>
              <a:t>elocity v</a:t>
            </a:r>
            <a:endParaRPr lang="en-GB" sz="2000" kern="0" dirty="0">
              <a:latin typeface="Calibri" pitchFamily="34" charset="0"/>
              <a:cs typeface="Calibri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>
                <a:latin typeface="Calibri" pitchFamily="34" charset="0"/>
                <a:cs typeface="Calibri" pitchFamily="34" charset="0"/>
              </a:rPr>
              <a:t>o</a:t>
            </a:r>
            <a:r>
              <a:rPr lang="en-GB" sz="2000" kern="0" dirty="0" smtClean="0">
                <a:latin typeface="Calibri" pitchFamily="34" charset="0"/>
                <a:cs typeface="Calibri" pitchFamily="34" charset="0"/>
              </a:rPr>
              <a:t>rientation of car </a:t>
            </a:r>
            <a:endParaRPr lang="en-GB" sz="2000" kern="0" dirty="0">
              <a:latin typeface="Calibri" pitchFamily="34" charset="0"/>
              <a:cs typeface="Calibri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>
                <a:latin typeface="Calibri" pitchFamily="34" charset="0"/>
                <a:cs typeface="Calibri" pitchFamily="34" charset="0"/>
              </a:rPr>
              <a:t>s</a:t>
            </a:r>
            <a:r>
              <a:rPr lang="en-GB" sz="2000" kern="0" dirty="0" smtClean="0">
                <a:latin typeface="Calibri" pitchFamily="34" charset="0"/>
                <a:cs typeface="Calibri" pitchFamily="34" charset="0"/>
              </a:rPr>
              <a:t>teering angle</a:t>
            </a:r>
            <a:endParaRPr lang="en-GB" sz="2000" kern="0" dirty="0"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 smtClean="0">
                <a:latin typeface="Calibri" pitchFamily="34" charset="0"/>
                <a:cs typeface="Calibri" pitchFamily="34" charset="0"/>
              </a:rPr>
              <a:t>controls</a:t>
            </a:r>
            <a:endParaRPr lang="en-GB" sz="2000" kern="0" dirty="0">
              <a:latin typeface="Calibri" pitchFamily="34" charset="0"/>
              <a:cs typeface="Calibri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>
                <a:latin typeface="Calibri" pitchFamily="34" charset="0"/>
                <a:cs typeface="Calibri" pitchFamily="34" charset="0"/>
              </a:rPr>
              <a:t>s</a:t>
            </a:r>
            <a:r>
              <a:rPr lang="en-GB" sz="2000" kern="0" dirty="0" smtClean="0">
                <a:latin typeface="Calibri" pitchFamily="34" charset="0"/>
                <a:cs typeface="Calibri" pitchFamily="34" charset="0"/>
              </a:rPr>
              <a:t>teering angle rate</a:t>
            </a:r>
            <a:endParaRPr lang="en-GB" sz="2000" kern="0" dirty="0">
              <a:latin typeface="Calibri" pitchFamily="34" charset="0"/>
              <a:cs typeface="Calibri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 smtClean="0">
                <a:latin typeface="Calibri" pitchFamily="34" charset="0"/>
                <a:cs typeface="Calibri" pitchFamily="34" charset="0"/>
              </a:rPr>
              <a:t>Acceleration  u</a:t>
            </a:r>
            <a:endParaRPr lang="en-GB" sz="2000" kern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1510" name="Picture 3" descr="C:\Users\knauer\Downloads\CodeCogsEqn (9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4986" y="4466248"/>
            <a:ext cx="1714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4" descr="C:\Users\knauer\Downloads\CodeCogsEqn (7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7762" y="3281111"/>
            <a:ext cx="133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5" descr="C:\Users\knauer\Downloads\CodeCogsEqn (8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0158" y="3717861"/>
            <a:ext cx="1905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Users\matieu\Dropbox\Vortraege\2016\VW Top View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959400">
            <a:off x="6853569" y="2707617"/>
            <a:ext cx="676752" cy="330032"/>
          </a:xfrm>
          <a:prstGeom prst="rect">
            <a:avLst/>
          </a:prstGeom>
          <a:noFill/>
        </p:spPr>
      </p:pic>
      <p:pic>
        <p:nvPicPr>
          <p:cNvPr id="9218" name="Picture 2" descr="C:\Users\matieu\Dropbox\Vortraege\2016\path5393-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1516306"/>
            <a:ext cx="1288184" cy="1381522"/>
          </a:xfrm>
          <a:prstGeom prst="rect">
            <a:avLst/>
          </a:prstGeom>
          <a:noFill/>
        </p:spPr>
      </p:pic>
      <p:pic>
        <p:nvPicPr>
          <p:cNvPr id="16" name="Picture 4" descr="C:\Users\knauer\Downloads\CodeCogsEqn (7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596426"/>
            <a:ext cx="133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7956376" y="1804338"/>
            <a:ext cx="324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 smtClean="0">
                <a:latin typeface="Calibri" pitchFamily="34" charset="0"/>
                <a:cs typeface="Calibri" pitchFamily="34" charset="0"/>
              </a:rPr>
              <a:t>v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8316416" y="2782833"/>
            <a:ext cx="317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 smtClean="0">
                <a:latin typeface="Calibri" pitchFamily="34" charset="0"/>
                <a:cs typeface="Calibri" pitchFamily="34" charset="0"/>
              </a:rPr>
              <a:t>x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6876256" y="1137161"/>
            <a:ext cx="324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 smtClean="0">
                <a:latin typeface="Calibri" pitchFamily="34" charset="0"/>
                <a:cs typeface="Calibri" pitchFamily="34" charset="0"/>
              </a:rPr>
              <a:t>y</a:t>
            </a:r>
            <a:endParaRPr lang="de-DE" dirty="0"/>
          </a:p>
        </p:txBody>
      </p:sp>
      <p:pic>
        <p:nvPicPr>
          <p:cNvPr id="20" name="Picture 2" descr="C:\Users\knauer\Downloads\CodeCogsEqn (10)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96568" y="2562968"/>
            <a:ext cx="198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9137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2"/>
          <p:cNvSpPr>
            <a:spLocks noGrp="1"/>
          </p:cNvSpPr>
          <p:nvPr>
            <p:ph type="title"/>
          </p:nvPr>
        </p:nvSpPr>
        <p:spPr>
          <a:xfrm>
            <a:off x="304800" y="4011"/>
            <a:ext cx="8534400" cy="1295400"/>
          </a:xfrm>
        </p:spPr>
        <p:txBody>
          <a:bodyPr/>
          <a:lstStyle/>
          <a:p>
            <a:r>
              <a:rPr lang="de-DE" dirty="0" err="1" smtClean="0"/>
              <a:t>One</a:t>
            </a:r>
            <a:r>
              <a:rPr lang="de-DE" dirty="0" smtClean="0"/>
              <a:t>-track </a:t>
            </a:r>
            <a:r>
              <a:rPr lang="de-DE" dirty="0" err="1" smtClean="0"/>
              <a:t>model</a:t>
            </a:r>
            <a:endParaRPr lang="de-DE" dirty="0" smtClean="0"/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0" y="866024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 smtClean="0">
                <a:latin typeface="Calibri" pitchFamily="34" charset="0"/>
              </a:rPr>
              <a:t>Driving a car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21" name="Inhaltsplatzhalter 1"/>
          <p:cNvSpPr>
            <a:spLocks noGrp="1"/>
          </p:cNvSpPr>
          <p:nvPr>
            <p:ph idx="1"/>
          </p:nvPr>
        </p:nvSpPr>
        <p:spPr>
          <a:xfrm>
            <a:off x="475125" y="1678746"/>
            <a:ext cx="6213058" cy="4878808"/>
          </a:xfrm>
        </p:spPr>
        <p:txBody>
          <a:bodyPr>
            <a:normAutofit/>
          </a:bodyPr>
          <a:lstStyle/>
          <a:p>
            <a:pPr marL="0" indent="0">
              <a:buSzPct val="100000"/>
              <a:buNone/>
              <a:defRPr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Start with FollowMPC.xml and tab MPC:</a:t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minimize distance between car and target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Change path of target</a:t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/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/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/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/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/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/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/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/>
            </a:r>
            <a:b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endParaRPr lang="en-GB" sz="200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Add obstacle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endParaRPr lang="en-GB" sz="2000" dirty="0"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endParaRPr lang="en-GB" sz="2000" dirty="0" smtClean="0"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endParaRPr lang="en-GB" sz="2000" dirty="0" smtClean="0">
              <a:cs typeface="Calibri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874" y="3745271"/>
            <a:ext cx="3177292" cy="238155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30" y="3736810"/>
            <a:ext cx="5293611" cy="113769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2" y="2882686"/>
            <a:ext cx="3993832" cy="8001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211" y="2882686"/>
            <a:ext cx="3987165" cy="8001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929" y="5500164"/>
            <a:ext cx="1365142" cy="3046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843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Wahr"/>
  <p:tag name="USEBOLDAMS" val="Falsch"/>
  <p:tag name="TEX2PS" val="latex $(base).tex; dvips -D $(res) -E -o $(base).ps $(base).dvi"/>
  <p:tag name="EXTERNALEDITCOMMAND" val="notepad %"/>
  <p:tag name="GHOSTSCRIPTCOMMAND" val="gswin32c"/>
  <p:tag name="DEFAULTBITMAP" val="png16m"/>
  <p:tag name="DEFAULTBLEND" val="Falsch"/>
  <p:tag name="DEFAULTTRANSPARENT" val="Falsch"/>
  <p:tag name="DEFAULTWORKAROUNDTRANSPARENCYBUG" val="Falsch"/>
  <p:tag name="DEFAULTRESOLUTION" val="1200"/>
  <p:tag name="DEFAULTMAGNIFICATION" val="1"/>
  <p:tag name="DEFAULTFONTSIZE" val="10"/>
  <p:tag name="DEFAULTWIDTH" val="580"/>
  <p:tag name="DEFAULTHEIGHT" val="529"/>
  <p:tag name="FIRSTKNAUER@CJRWMJMFUVWXY5ML" val="3102"/>
  <p:tag name="DEFAULTDISPLAYSOURCE" val="\documentclass{slides}\pagestyle{empty}&#10;\usepackage{color}&#10;\usepackage{colortbl}&#10;\definecolor{coolgray}{rgb}{1,.5,0}&#10;\begin{document}&#10;$$&#10;&#10;$$&#10;\end{document}&#10;"/>
  <p:tag name="EMBEDFONTS" val="0"/>
  <p:tag name="FIRSTKNAUER@QEHCZPMR6A9GCPAA" val="4911"/>
  <p:tag name="FIRSTMATIEU@1Q725YJO4CACJKXL" val="508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&#10;$(S_0,L_0)$&#10;\end{document}&#10;"/>
  <p:tag name="FILENAME" val="txp_fig"/>
  <p:tag name="FORMAT" val="png16m"/>
  <p:tag name="RES" val="600"/>
  <p:tag name="BLEND" val="0"/>
  <p:tag name="TRANSPARENT" val="1"/>
  <p:tag name="TBUG" val="0"/>
  <p:tag name="ALLOWFS" val="0"/>
  <p:tag name="ORIGWIDTH" val="74"/>
  <p:tag name="PICTUREFILESIZE" val="325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&#10;$(S_f,L_f)$&#10;\end{document}&#10;"/>
  <p:tag name="FILENAME" val="txp_fig"/>
  <p:tag name="FORMAT" val="png16m"/>
  <p:tag name="RES" val="600"/>
  <p:tag name="BLEND" val="0"/>
  <p:tag name="TRANSPARENT" val="1"/>
  <p:tag name="TBUG" val="0"/>
  <p:tag name="ALLOWFS" val="0"/>
  <p:tag name="ORIGWIDTH" val="74"/>
  <p:tag name="PICTUREFILESIZE" val="3384"/>
</p:tagLst>
</file>

<file path=ppt/theme/theme1.xml><?xml version="1.0" encoding="utf-8"?>
<a:theme xmlns:a="http://schemas.openxmlformats.org/drawingml/2006/main" name="EMCI2008_Knauer_Satellite">
  <a:themeElements>
    <a:clrScheme name="EMCI2008_Knauer_Satelli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MCI2008_Knauer_Satell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EMCI2008_Knauer_Satell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I2008_Knauer_Satelli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970</Words>
  <Application>Microsoft Office PowerPoint</Application>
  <PresentationFormat>Bildschirmpräsentation (4:3)</PresentationFormat>
  <Paragraphs>146</Paragraphs>
  <Slides>8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EMCI2008_Knauer_Satellite</vt:lpstr>
      <vt:lpstr>Tutorial: Realtime Optimization with WORHP Lab</vt:lpstr>
      <vt:lpstr>Folie 2</vt:lpstr>
      <vt:lpstr>Folie 3</vt:lpstr>
      <vt:lpstr>Folie 4</vt:lpstr>
      <vt:lpstr>Path Planning with TransWORHP</vt:lpstr>
      <vt:lpstr>Folie 6</vt:lpstr>
      <vt:lpstr>One-track model</vt:lpstr>
      <vt:lpstr>One-track model</vt:lpstr>
    </vt:vector>
  </TitlesOfParts>
  <Company>uni bremen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Supp-Optimales Essen</dc:title>
  <dc:creator>Matthias Knauer</dc:creator>
  <cp:lastModifiedBy>Matthias Knauer</cp:lastModifiedBy>
  <cp:revision>405</cp:revision>
  <dcterms:created xsi:type="dcterms:W3CDTF">2008-06-28T09:01:34Z</dcterms:created>
  <dcterms:modified xsi:type="dcterms:W3CDTF">2017-03-28T20:48:07Z</dcterms:modified>
</cp:coreProperties>
</file>