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3"/>
  </p:notesMasterIdLst>
  <p:handoutMasterIdLst>
    <p:handoutMasterId r:id="rId14"/>
  </p:handoutMasterIdLst>
  <p:sldIdLst>
    <p:sldId id="441" r:id="rId2"/>
    <p:sldId id="451" r:id="rId3"/>
    <p:sldId id="457" r:id="rId4"/>
    <p:sldId id="458" r:id="rId5"/>
    <p:sldId id="442" r:id="rId6"/>
    <p:sldId id="443" r:id="rId7"/>
    <p:sldId id="444" r:id="rId8"/>
    <p:sldId id="445" r:id="rId9"/>
    <p:sldId id="447" r:id="rId10"/>
    <p:sldId id="448" r:id="rId11"/>
    <p:sldId id="449" r:id="rId12"/>
  </p:sldIdLst>
  <p:sldSz cx="9144000" cy="6858000" type="screen4x3"/>
  <p:notesSz cx="6858000" cy="9144000"/>
  <p:custDataLst>
    <p:tags r:id="rId15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5F8"/>
    <a:srgbClr val="008000"/>
    <a:srgbClr val="DADFFC"/>
    <a:srgbClr val="4169E3"/>
    <a:srgbClr val="B1985B"/>
    <a:srgbClr val="D1C39F"/>
    <a:srgbClr val="FF0000"/>
    <a:srgbClr val="F0EBD5"/>
    <a:srgbClr val="FFEBD1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8" autoAdjust="0"/>
    <p:restoredTop sz="87861" autoAdjust="0"/>
  </p:normalViewPr>
  <p:slideViewPr>
    <p:cSldViewPr snapToGrid="0">
      <p:cViewPr>
        <p:scale>
          <a:sx n="71" d="100"/>
          <a:sy n="71" d="100"/>
        </p:scale>
        <p:origin x="-378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8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C69453D-F0ED-438C-99DF-7F656ACE016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830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0659D40-BD12-4A19-AFF7-C6F8998DE2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69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9D5C9-017A-40DE-83A1-A2D411FA2B03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="" xmlns:p14="http://schemas.microsoft.com/office/powerpoint/2010/main" val="309495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>
                <a:latin typeface="Arial" panose="020B0604020202020204" pitchFamily="34" charset="0"/>
              </a:rPr>
              <a:t>\</a:t>
            </a:r>
            <a:r>
              <a:rPr lang="de-DE" altLang="de-DE" dirty="0" err="1" smtClean="0">
                <a:latin typeface="Arial" panose="020B0604020202020204" pitchFamily="34" charset="0"/>
              </a:rPr>
              <a:t>begin</a:t>
            </a:r>
            <a:r>
              <a:rPr lang="de-DE" altLang="de-DE" dirty="0" smtClean="0">
                <a:latin typeface="Arial" panose="020B0604020202020204" pitchFamily="34" charset="0"/>
              </a:rPr>
              <a:t>{</a:t>
            </a:r>
            <a:r>
              <a:rPr lang="de-DE" altLang="de-DE" dirty="0" err="1" smtClean="0">
                <a:latin typeface="Arial" panose="020B0604020202020204" pitchFamily="34" charset="0"/>
              </a:rPr>
              <a:t>array</a:t>
            </a:r>
            <a:r>
              <a:rPr lang="de-DE" altLang="de-DE" dirty="0" smtClean="0">
                <a:latin typeface="Arial" panose="020B0604020202020204" pitchFamily="34" charset="0"/>
              </a:rPr>
              <a:t>}{</a:t>
            </a:r>
            <a:r>
              <a:rPr lang="de-DE" altLang="de-DE" dirty="0" err="1" smtClean="0">
                <a:latin typeface="Arial" panose="020B0604020202020204" pitchFamily="34" charset="0"/>
              </a:rPr>
              <a:t>lll</a:t>
            </a:r>
            <a:r>
              <a:rPr lang="de-DE" altLang="de-DE" dirty="0" smtClean="0">
                <a:latin typeface="Arial" panose="020B0604020202020204" pitchFamily="34" charset="0"/>
              </a:rPr>
              <a:t>}</a:t>
            </a:r>
          </a:p>
          <a:p>
            <a:r>
              <a:rPr lang="de-DE" altLang="de-DE" dirty="0" smtClean="0">
                <a:latin typeface="Arial" panose="020B0604020202020204" pitchFamily="34" charset="0"/>
              </a:rPr>
              <a:t> \</a:t>
            </a:r>
            <a:r>
              <a:rPr lang="de-DE" altLang="de-DE" dirty="0" err="1" smtClean="0">
                <a:latin typeface="Arial" panose="020B0604020202020204" pitchFamily="34" charset="0"/>
              </a:rPr>
              <a:t>ddot</a:t>
            </a:r>
            <a:r>
              <a:rPr lang="de-DE" altLang="de-DE" dirty="0" smtClean="0">
                <a:latin typeface="Arial" panose="020B0604020202020204" pitchFamily="34" charset="0"/>
              </a:rPr>
              <a:t> x &amp;=&amp; 2 \</a:t>
            </a:r>
            <a:r>
              <a:rPr lang="de-DE" altLang="de-DE" dirty="0" err="1" smtClean="0">
                <a:latin typeface="Arial" panose="020B0604020202020204" pitchFamily="34" charset="0"/>
              </a:rPr>
              <a:t>dot</a:t>
            </a:r>
            <a:r>
              <a:rPr lang="de-DE" altLang="de-DE" dirty="0" smtClean="0">
                <a:latin typeface="Arial" panose="020B0604020202020204" pitchFamily="34" charset="0"/>
              </a:rPr>
              <a:t> y +x - (1-\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)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{x-x_1}{r_1^3} - 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{x-x_2}{r_2^3}\\ \</a:t>
            </a:r>
            <a:r>
              <a:rPr lang="de-DE" altLang="de-DE" dirty="0" err="1" smtClean="0">
                <a:latin typeface="Arial" panose="020B0604020202020204" pitchFamily="34" charset="0"/>
              </a:rPr>
              <a:t>ddot</a:t>
            </a:r>
            <a:r>
              <a:rPr lang="de-DE" altLang="de-DE" dirty="0" smtClean="0">
                <a:latin typeface="Arial" panose="020B0604020202020204" pitchFamily="34" charset="0"/>
              </a:rPr>
              <a:t> y &amp;=&amp; -2 \</a:t>
            </a:r>
            <a:r>
              <a:rPr lang="de-DE" altLang="de-DE" dirty="0" err="1" smtClean="0">
                <a:latin typeface="Arial" panose="020B0604020202020204" pitchFamily="34" charset="0"/>
              </a:rPr>
              <a:t>dot</a:t>
            </a:r>
            <a:r>
              <a:rPr lang="de-DE" altLang="de-DE" dirty="0" smtClean="0">
                <a:latin typeface="Arial" panose="020B0604020202020204" pitchFamily="34" charset="0"/>
              </a:rPr>
              <a:t> x +y - (1-\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)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{y}{r_1^3} - 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{y}{r_2^3}\\</a:t>
            </a:r>
          </a:p>
          <a:p>
            <a:r>
              <a:rPr lang="de-DE" altLang="de-DE" dirty="0" smtClean="0">
                <a:latin typeface="Arial" panose="020B0604020202020204" pitchFamily="34" charset="0"/>
              </a:rPr>
              <a:t> \end{</a:t>
            </a:r>
            <a:r>
              <a:rPr lang="de-DE" altLang="de-DE" dirty="0" err="1" smtClean="0">
                <a:latin typeface="Arial" panose="020B0604020202020204" pitchFamily="34" charset="0"/>
              </a:rPr>
              <a:t>array</a:t>
            </a:r>
            <a:r>
              <a:rPr lang="de-DE" altLang="de-DE" dirty="0" smtClean="0">
                <a:latin typeface="Arial" panose="020B0604020202020204" pitchFamily="34" charset="0"/>
              </a:rPr>
              <a:t>}</a:t>
            </a:r>
          </a:p>
        </p:txBody>
      </p:sp>
      <p:sp>
        <p:nvSpPr>
          <p:cNvPr id="51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972E01-BA41-43EF-AF92-F4B9CE3BBAD7}" type="slidenum">
              <a:rPr lang="de-DE" altLang="de-DE" smtClean="0"/>
              <a:pPr>
                <a:spcBef>
                  <a:spcPct val="0"/>
                </a:spcBef>
              </a:pPr>
              <a:t>10</a:t>
            </a:fld>
            <a:endParaRPr lang="de-DE" altLang="de-DE" smtClean="0"/>
          </a:p>
        </p:txBody>
      </p:sp>
    </p:spTree>
    <p:extLst>
      <p:ext uri="{BB962C8B-B14F-4D97-AF65-F5344CB8AC3E}">
        <p14:creationId xmlns="" xmlns:p14="http://schemas.microsoft.com/office/powerpoint/2010/main" val="64619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>
                <a:latin typeface="Arial" panose="020B0604020202020204" pitchFamily="34" charset="0"/>
              </a:rPr>
              <a:t>\</a:t>
            </a:r>
            <a:r>
              <a:rPr lang="de-DE" altLang="de-DE" dirty="0" err="1" smtClean="0">
                <a:latin typeface="Arial" panose="020B0604020202020204" pitchFamily="34" charset="0"/>
              </a:rPr>
              <a:t>begin</a:t>
            </a:r>
            <a:r>
              <a:rPr lang="de-DE" altLang="de-DE" dirty="0" smtClean="0">
                <a:latin typeface="Arial" panose="020B0604020202020204" pitchFamily="34" charset="0"/>
              </a:rPr>
              <a:t>{</a:t>
            </a:r>
            <a:r>
              <a:rPr lang="de-DE" altLang="de-DE" dirty="0" err="1" smtClean="0">
                <a:latin typeface="Arial" panose="020B0604020202020204" pitchFamily="34" charset="0"/>
              </a:rPr>
              <a:t>array</a:t>
            </a:r>
            <a:r>
              <a:rPr lang="de-DE" altLang="de-DE" dirty="0" smtClean="0">
                <a:latin typeface="Arial" panose="020B0604020202020204" pitchFamily="34" charset="0"/>
              </a:rPr>
              <a:t>}{</a:t>
            </a:r>
            <a:r>
              <a:rPr lang="de-DE" altLang="de-DE" dirty="0" err="1" smtClean="0">
                <a:latin typeface="Arial" panose="020B0604020202020204" pitchFamily="34" charset="0"/>
              </a:rPr>
              <a:t>lll</a:t>
            </a:r>
            <a:r>
              <a:rPr lang="de-DE" altLang="de-DE" dirty="0" smtClean="0">
                <a:latin typeface="Arial" panose="020B0604020202020204" pitchFamily="34" charset="0"/>
              </a:rPr>
              <a:t>}</a:t>
            </a:r>
          </a:p>
          <a:p>
            <a:r>
              <a:rPr lang="de-DE" altLang="de-DE" dirty="0" smtClean="0">
                <a:latin typeface="Arial" panose="020B0604020202020204" pitchFamily="34" charset="0"/>
              </a:rPr>
              <a:t> \</a:t>
            </a:r>
            <a:r>
              <a:rPr lang="de-DE" altLang="de-DE" dirty="0" err="1" smtClean="0">
                <a:latin typeface="Arial" panose="020B0604020202020204" pitchFamily="34" charset="0"/>
              </a:rPr>
              <a:t>ddot</a:t>
            </a:r>
            <a:r>
              <a:rPr lang="de-DE" altLang="de-DE" dirty="0" smtClean="0">
                <a:latin typeface="Arial" panose="020B0604020202020204" pitchFamily="34" charset="0"/>
              </a:rPr>
              <a:t> x &amp;=&amp; 2 \</a:t>
            </a:r>
            <a:r>
              <a:rPr lang="de-DE" altLang="de-DE" dirty="0" err="1" smtClean="0">
                <a:latin typeface="Arial" panose="020B0604020202020204" pitchFamily="34" charset="0"/>
              </a:rPr>
              <a:t>dot</a:t>
            </a:r>
            <a:r>
              <a:rPr lang="de-DE" altLang="de-DE" dirty="0" smtClean="0">
                <a:latin typeface="Arial" panose="020B0604020202020204" pitchFamily="34" charset="0"/>
              </a:rPr>
              <a:t> y +x - (1-\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)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{x-x_1}{r_1^3} - 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{x-x_2}{r_2^3}\\ \</a:t>
            </a:r>
            <a:r>
              <a:rPr lang="de-DE" altLang="de-DE" dirty="0" err="1" smtClean="0">
                <a:latin typeface="Arial" panose="020B0604020202020204" pitchFamily="34" charset="0"/>
              </a:rPr>
              <a:t>ddot</a:t>
            </a:r>
            <a:r>
              <a:rPr lang="de-DE" altLang="de-DE" dirty="0" smtClean="0">
                <a:latin typeface="Arial" panose="020B0604020202020204" pitchFamily="34" charset="0"/>
              </a:rPr>
              <a:t> y &amp;=&amp; -2 \</a:t>
            </a:r>
            <a:r>
              <a:rPr lang="de-DE" altLang="de-DE" dirty="0" err="1" smtClean="0">
                <a:latin typeface="Arial" panose="020B0604020202020204" pitchFamily="34" charset="0"/>
              </a:rPr>
              <a:t>dot</a:t>
            </a:r>
            <a:r>
              <a:rPr lang="de-DE" altLang="de-DE" dirty="0" smtClean="0">
                <a:latin typeface="Arial" panose="020B0604020202020204" pitchFamily="34" charset="0"/>
              </a:rPr>
              <a:t> x +y - (1-\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)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{y}{r_1^3} - \</a:t>
            </a:r>
            <a:r>
              <a:rPr lang="de-DE" altLang="de-DE" dirty="0" err="1" smtClean="0">
                <a:latin typeface="Arial" panose="020B0604020202020204" pitchFamily="34" charset="0"/>
              </a:rPr>
              <a:t>mu</a:t>
            </a:r>
            <a:r>
              <a:rPr lang="de-DE" altLang="de-DE" dirty="0" smtClean="0">
                <a:latin typeface="Arial" panose="020B0604020202020204" pitchFamily="34" charset="0"/>
              </a:rPr>
              <a:t> \</a:t>
            </a:r>
            <a:r>
              <a:rPr lang="de-DE" altLang="de-DE" dirty="0" err="1" smtClean="0">
                <a:latin typeface="Arial" panose="020B0604020202020204" pitchFamily="34" charset="0"/>
              </a:rPr>
              <a:t>frac</a:t>
            </a:r>
            <a:r>
              <a:rPr lang="de-DE" altLang="de-DE" dirty="0" smtClean="0">
                <a:latin typeface="Arial" panose="020B0604020202020204" pitchFamily="34" charset="0"/>
              </a:rPr>
              <a:t>{y}{r_2^3}\\</a:t>
            </a:r>
          </a:p>
          <a:p>
            <a:r>
              <a:rPr lang="de-DE" altLang="de-DE" dirty="0" smtClean="0">
                <a:latin typeface="Arial" panose="020B0604020202020204" pitchFamily="34" charset="0"/>
              </a:rPr>
              <a:t> \end{</a:t>
            </a:r>
            <a:r>
              <a:rPr lang="de-DE" altLang="de-DE" dirty="0" err="1" smtClean="0">
                <a:latin typeface="Arial" panose="020B0604020202020204" pitchFamily="34" charset="0"/>
              </a:rPr>
              <a:t>array</a:t>
            </a:r>
            <a:r>
              <a:rPr lang="de-DE" altLang="de-DE" dirty="0" smtClean="0">
                <a:latin typeface="Arial" panose="020B0604020202020204" pitchFamily="34" charset="0"/>
              </a:rPr>
              <a:t>}</a:t>
            </a:r>
          </a:p>
        </p:txBody>
      </p:sp>
      <p:sp>
        <p:nvSpPr>
          <p:cNvPr id="51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972E01-BA41-43EF-AF92-F4B9CE3BBAD7}" type="slidenum">
              <a:rPr lang="de-DE" altLang="de-DE" smtClean="0"/>
              <a:pPr>
                <a:spcBef>
                  <a:spcPct val="0"/>
                </a:spcBef>
              </a:pPr>
              <a:t>11</a:t>
            </a:fld>
            <a:endParaRPr lang="de-DE" altLang="de-DE" smtClean="0"/>
          </a:p>
        </p:txBody>
      </p:sp>
    </p:spTree>
    <p:extLst>
      <p:ext uri="{BB962C8B-B14F-4D97-AF65-F5344CB8AC3E}">
        <p14:creationId xmlns="" xmlns:p14="http://schemas.microsoft.com/office/powerpoint/2010/main" val="81297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\</a:t>
            </a:r>
            <a:r>
              <a:rPr lang="de-DE" dirty="0" err="1" smtClean="0"/>
              <a:t>begin</a:t>
            </a:r>
            <a:r>
              <a:rPr lang="de-DE" dirty="0" smtClean="0"/>
              <a:t>{</a:t>
            </a:r>
            <a:r>
              <a:rPr lang="de-DE" dirty="0" err="1" smtClean="0"/>
              <a:t>array</a:t>
            </a:r>
            <a:r>
              <a:rPr lang="de-DE" dirty="0" smtClean="0"/>
              <a:t>}{</a:t>
            </a:r>
            <a:r>
              <a:rPr lang="de-DE" dirty="0" err="1" smtClean="0"/>
              <a:t>rcl</a:t>
            </a:r>
            <a:r>
              <a:rPr lang="de-DE" dirty="0" smtClean="0"/>
              <a:t>}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r(t) &amp;=&amp; a \</a:t>
            </a:r>
            <a:r>
              <a:rPr lang="de-DE" dirty="0" err="1" smtClean="0"/>
              <a:t>cdot</a:t>
            </a:r>
            <a:r>
              <a:rPr lang="de-DE" dirty="0" smtClean="0"/>
              <a:t> r(t) - c \</a:t>
            </a:r>
            <a:r>
              <a:rPr lang="de-DE" dirty="0" err="1" smtClean="0"/>
              <a:t>cdot</a:t>
            </a:r>
            <a:r>
              <a:rPr lang="de-DE" dirty="0" smtClean="0"/>
              <a:t> r(t) \</a:t>
            </a:r>
            <a:r>
              <a:rPr lang="de-DE" dirty="0" err="1" smtClean="0"/>
              <a:t>cdot</a:t>
            </a:r>
            <a:r>
              <a:rPr lang="de-DE" dirty="0" smtClean="0"/>
              <a:t> f(t)\\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f(t) &amp;=&amp; -b \</a:t>
            </a:r>
            <a:r>
              <a:rPr lang="de-DE" dirty="0" err="1" smtClean="0"/>
              <a:t>cdot</a:t>
            </a:r>
            <a:r>
              <a:rPr lang="de-DE" dirty="0" smtClean="0"/>
              <a:t> f(t) + d\</a:t>
            </a:r>
            <a:r>
              <a:rPr lang="de-DE" dirty="0" err="1" smtClean="0"/>
              <a:t>cdot</a:t>
            </a:r>
            <a:r>
              <a:rPr lang="de-DE" dirty="0" smtClean="0"/>
              <a:t> r(t) \</a:t>
            </a:r>
            <a:r>
              <a:rPr lang="de-DE" dirty="0" err="1" smtClean="0"/>
              <a:t>cdot</a:t>
            </a:r>
            <a:r>
              <a:rPr lang="de-DE" dirty="0" smtClean="0"/>
              <a:t> f(t)</a:t>
            </a:r>
          </a:p>
          <a:p>
            <a:r>
              <a:rPr lang="de-DE" dirty="0" smtClean="0"/>
              <a:t>\end{</a:t>
            </a:r>
            <a:r>
              <a:rPr lang="de-DE" dirty="0" err="1" smtClean="0"/>
              <a:t>array</a:t>
            </a:r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\</a:t>
            </a:r>
            <a:r>
              <a:rPr lang="de-DE" dirty="0" err="1" smtClean="0"/>
              <a:t>begin</a:t>
            </a:r>
            <a:r>
              <a:rPr lang="de-DE" dirty="0" smtClean="0"/>
              <a:t>{</a:t>
            </a:r>
            <a:r>
              <a:rPr lang="de-DE" dirty="0" err="1" smtClean="0"/>
              <a:t>array</a:t>
            </a:r>
            <a:r>
              <a:rPr lang="de-DE" dirty="0" smtClean="0"/>
              <a:t>}{</a:t>
            </a:r>
            <a:r>
              <a:rPr lang="de-DE" dirty="0" err="1" smtClean="0"/>
              <a:t>rcl</a:t>
            </a:r>
            <a:r>
              <a:rPr lang="de-DE" dirty="0" smtClean="0"/>
              <a:t>}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r(t) &amp;=&amp; a \</a:t>
            </a:r>
            <a:r>
              <a:rPr lang="de-DE" dirty="0" err="1" smtClean="0"/>
              <a:t>cdot</a:t>
            </a:r>
            <a:r>
              <a:rPr lang="de-DE" dirty="0" smtClean="0"/>
              <a:t> r(t) - c \</a:t>
            </a:r>
            <a:r>
              <a:rPr lang="de-DE" dirty="0" err="1" smtClean="0"/>
              <a:t>cdot</a:t>
            </a:r>
            <a:r>
              <a:rPr lang="de-DE" dirty="0" smtClean="0"/>
              <a:t> r(t) \</a:t>
            </a:r>
            <a:r>
              <a:rPr lang="de-DE" dirty="0" err="1" smtClean="0"/>
              <a:t>cdot</a:t>
            </a:r>
            <a:r>
              <a:rPr lang="de-DE" dirty="0" smtClean="0"/>
              <a:t> f(t)\\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f(t) &amp;=&amp; -b \</a:t>
            </a:r>
            <a:r>
              <a:rPr lang="de-DE" dirty="0" err="1" smtClean="0"/>
              <a:t>cdot</a:t>
            </a:r>
            <a:r>
              <a:rPr lang="de-DE" dirty="0" smtClean="0"/>
              <a:t> f(t) + d\</a:t>
            </a:r>
            <a:r>
              <a:rPr lang="de-DE" dirty="0" err="1" smtClean="0"/>
              <a:t>cdot</a:t>
            </a:r>
            <a:r>
              <a:rPr lang="de-DE" dirty="0" smtClean="0"/>
              <a:t> r(t) \</a:t>
            </a:r>
            <a:r>
              <a:rPr lang="de-DE" dirty="0" err="1" smtClean="0"/>
              <a:t>cdot</a:t>
            </a:r>
            <a:r>
              <a:rPr lang="de-DE" dirty="0" smtClean="0"/>
              <a:t> f(t)</a:t>
            </a:r>
          </a:p>
          <a:p>
            <a:r>
              <a:rPr lang="de-DE" dirty="0" smtClean="0"/>
              <a:t>\end{</a:t>
            </a:r>
            <a:r>
              <a:rPr lang="de-DE" dirty="0" err="1" smtClean="0"/>
              <a:t>array</a:t>
            </a:r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\</a:t>
            </a:r>
            <a:r>
              <a:rPr lang="de-DE" dirty="0" err="1" smtClean="0"/>
              <a:t>begin</a:t>
            </a:r>
            <a:r>
              <a:rPr lang="de-DE" dirty="0" smtClean="0"/>
              <a:t>{</a:t>
            </a:r>
            <a:r>
              <a:rPr lang="de-DE" dirty="0" err="1" smtClean="0"/>
              <a:t>array</a:t>
            </a:r>
            <a:r>
              <a:rPr lang="de-DE" dirty="0" smtClean="0"/>
              <a:t>}{</a:t>
            </a:r>
            <a:r>
              <a:rPr lang="de-DE" dirty="0" err="1" smtClean="0"/>
              <a:t>rcl</a:t>
            </a:r>
            <a:r>
              <a:rPr lang="de-DE" dirty="0" smtClean="0"/>
              <a:t>}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r(t) &amp;=&amp; a \</a:t>
            </a:r>
            <a:r>
              <a:rPr lang="de-DE" dirty="0" err="1" smtClean="0"/>
              <a:t>cdot</a:t>
            </a:r>
            <a:r>
              <a:rPr lang="de-DE" dirty="0" smtClean="0"/>
              <a:t> r(t) - c \</a:t>
            </a:r>
            <a:r>
              <a:rPr lang="de-DE" dirty="0" err="1" smtClean="0"/>
              <a:t>cdot</a:t>
            </a:r>
            <a:r>
              <a:rPr lang="de-DE" dirty="0" smtClean="0"/>
              <a:t> r(t) \</a:t>
            </a:r>
            <a:r>
              <a:rPr lang="de-DE" dirty="0" err="1" smtClean="0"/>
              <a:t>cdot</a:t>
            </a:r>
            <a:r>
              <a:rPr lang="de-DE" dirty="0" smtClean="0"/>
              <a:t> f(t)\\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f(t) &amp;=&amp; -b \</a:t>
            </a:r>
            <a:r>
              <a:rPr lang="de-DE" dirty="0" err="1" smtClean="0"/>
              <a:t>cdot</a:t>
            </a:r>
            <a:r>
              <a:rPr lang="de-DE" dirty="0" smtClean="0"/>
              <a:t> f(t) + d\</a:t>
            </a:r>
            <a:r>
              <a:rPr lang="de-DE" dirty="0" err="1" smtClean="0"/>
              <a:t>cdot</a:t>
            </a:r>
            <a:r>
              <a:rPr lang="de-DE" dirty="0" smtClean="0"/>
              <a:t> r(t) \</a:t>
            </a:r>
            <a:r>
              <a:rPr lang="de-DE" dirty="0" err="1" smtClean="0"/>
              <a:t>cdot</a:t>
            </a:r>
            <a:r>
              <a:rPr lang="de-DE" dirty="0" smtClean="0"/>
              <a:t> f(t)</a:t>
            </a:r>
          </a:p>
          <a:p>
            <a:r>
              <a:rPr lang="de-DE" dirty="0" smtClean="0"/>
              <a:t>\end{</a:t>
            </a:r>
            <a:r>
              <a:rPr lang="de-DE" dirty="0" err="1" smtClean="0"/>
              <a:t>array</a:t>
            </a:r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\</a:t>
            </a:r>
            <a:r>
              <a:rPr lang="fr-FR" dirty="0" err="1" smtClean="0"/>
              <a:t>begin</a:t>
            </a:r>
            <a:r>
              <a:rPr lang="fr-FR" dirty="0" smtClean="0"/>
              <a:t>{</a:t>
            </a:r>
            <a:r>
              <a:rPr lang="fr-FR" dirty="0" err="1" smtClean="0"/>
              <a:t>array</a:t>
            </a:r>
            <a:r>
              <a:rPr lang="fr-FR" dirty="0" smtClean="0"/>
              <a:t>}{</a:t>
            </a:r>
            <a:r>
              <a:rPr lang="fr-FR" dirty="0" err="1" smtClean="0"/>
              <a:t>rl</a:t>
            </a:r>
            <a:r>
              <a:rPr lang="fr-FR" dirty="0" smtClean="0"/>
              <a:t>} </a:t>
            </a:r>
          </a:p>
          <a:p>
            <a:r>
              <a:rPr lang="fr-FR" dirty="0" smtClean="0"/>
              <a:t>\min &amp; x_1^2 + 2x_2^2 -x_3 \\</a:t>
            </a:r>
          </a:p>
          <a:p>
            <a:r>
              <a:rPr lang="fr-FR" dirty="0" smtClean="0"/>
              <a:t>\</a:t>
            </a:r>
            <a:r>
              <a:rPr lang="fr-FR" dirty="0" err="1" smtClean="0"/>
              <a:t>text</a:t>
            </a:r>
            <a:r>
              <a:rPr lang="fr-FR" dirty="0" smtClean="0"/>
              <a:t> {s.t.} &amp; -0.5 \le x_1  \\</a:t>
            </a:r>
          </a:p>
          <a:p>
            <a:r>
              <a:rPr lang="fr-FR" dirty="0" smtClean="0"/>
              <a:t>&amp;-2 \le x_2 \\</a:t>
            </a:r>
          </a:p>
          <a:p>
            <a:r>
              <a:rPr lang="fr-FR" dirty="0" smtClean="0"/>
              <a:t>&amp;0 \le x_3 \le 2 \\</a:t>
            </a:r>
          </a:p>
          <a:p>
            <a:r>
              <a:rPr lang="fr-FR" dirty="0" smtClean="0"/>
              <a:t>&amp;-2 \le x_4 \le 2 \\</a:t>
            </a:r>
          </a:p>
          <a:p>
            <a:r>
              <a:rPr lang="fr-FR" dirty="0" smtClean="0"/>
              <a:t>&amp; x_1^2 + x_3^2 + x_1 x_3 = 1 \\</a:t>
            </a:r>
          </a:p>
          <a:p>
            <a:r>
              <a:rPr lang="fr-FR" dirty="0" smtClean="0"/>
              <a:t>&amp; x_3-x_4  \le -1 \\</a:t>
            </a:r>
          </a:p>
          <a:p>
            <a:r>
              <a:rPr lang="fr-FR" dirty="0" smtClean="0"/>
              <a:t>&amp; 2.5 \le x_2+x_4 \le 5</a:t>
            </a:r>
          </a:p>
          <a:p>
            <a:r>
              <a:rPr lang="fr-FR" dirty="0" smtClean="0"/>
              <a:t>\end{</a:t>
            </a:r>
            <a:r>
              <a:rPr lang="fr-FR" dirty="0" err="1" smtClean="0"/>
              <a:t>array</a:t>
            </a:r>
            <a:r>
              <a:rPr lang="fr-FR" dirty="0" smtClean="0"/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86751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\</a:t>
            </a:r>
            <a:r>
              <a:rPr lang="de-DE" dirty="0" err="1" smtClean="0"/>
              <a:t>begin</a:t>
            </a:r>
            <a:r>
              <a:rPr lang="de-DE" dirty="0" smtClean="0"/>
              <a:t>{</a:t>
            </a:r>
            <a:r>
              <a:rPr lang="de-DE" dirty="0" err="1" smtClean="0"/>
              <a:t>array</a:t>
            </a:r>
            <a:r>
              <a:rPr lang="de-DE" dirty="0" smtClean="0"/>
              <a:t>}{</a:t>
            </a:r>
            <a:r>
              <a:rPr lang="de-DE" dirty="0" err="1" smtClean="0"/>
              <a:t>c|cccc</a:t>
            </a:r>
            <a:r>
              <a:rPr lang="de-DE" dirty="0" smtClean="0"/>
              <a:t>}</a:t>
            </a:r>
          </a:p>
          <a:p>
            <a:r>
              <a:rPr lang="de-DE" dirty="0" smtClean="0"/>
              <a:t>&amp; x(t) &amp;v(t) &amp;u(t) &amp;t_{\</a:t>
            </a:r>
            <a:r>
              <a:rPr lang="de-DE" dirty="0" err="1" smtClean="0"/>
              <a:t>text</a:t>
            </a:r>
            <a:r>
              <a:rPr lang="de-DE" dirty="0" smtClean="0"/>
              <a:t>{f}}\\\</a:t>
            </a:r>
            <a:r>
              <a:rPr lang="de-DE" dirty="0" err="1" smtClean="0"/>
              <a:t>hline</a:t>
            </a:r>
            <a:endParaRPr lang="de-DE" dirty="0" smtClean="0"/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x(t)  &amp; &amp; \</a:t>
            </a:r>
            <a:r>
              <a:rPr lang="de-DE" dirty="0" err="1" smtClean="0"/>
              <a:t>times</a:t>
            </a:r>
            <a:r>
              <a:rPr lang="de-DE" dirty="0" smtClean="0"/>
              <a:t> &amp; &amp; \</a:t>
            </a:r>
            <a:r>
              <a:rPr lang="de-DE" dirty="0" err="1" smtClean="0"/>
              <a:t>times</a:t>
            </a:r>
            <a:r>
              <a:rPr lang="de-DE" dirty="0" smtClean="0"/>
              <a:t> \\</a:t>
            </a:r>
          </a:p>
          <a:p>
            <a:r>
              <a:rPr lang="de-DE" dirty="0" smtClean="0"/>
              <a:t>\</a:t>
            </a:r>
            <a:r>
              <a:rPr lang="de-DE" dirty="0" err="1" smtClean="0"/>
              <a:t>dot</a:t>
            </a:r>
            <a:r>
              <a:rPr lang="de-DE" dirty="0" smtClean="0"/>
              <a:t> v(t)  &amp; &amp; &amp; \</a:t>
            </a:r>
            <a:r>
              <a:rPr lang="de-DE" dirty="0" err="1" smtClean="0"/>
              <a:t>times</a:t>
            </a:r>
            <a:r>
              <a:rPr lang="de-DE" dirty="0" smtClean="0"/>
              <a:t> &amp; \</a:t>
            </a:r>
            <a:r>
              <a:rPr lang="de-DE" dirty="0" err="1" smtClean="0"/>
              <a:t>times</a:t>
            </a:r>
            <a:r>
              <a:rPr lang="de-DE" dirty="0" smtClean="0"/>
              <a:t> \\</a:t>
            </a:r>
          </a:p>
          <a:p>
            <a:r>
              <a:rPr lang="de-DE" dirty="0" smtClean="0"/>
              <a:t> \end{</a:t>
            </a:r>
            <a:r>
              <a:rPr lang="de-DE" dirty="0" err="1" smtClean="0"/>
              <a:t>array</a:t>
            </a:r>
            <a:r>
              <a:rPr lang="de-DE" dirty="0" smtClean="0"/>
              <a:t>}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53534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de-DE" smtClean="0">
                <a:latin typeface="Arial" panose="020B0604020202020204" pitchFamily="34" charset="0"/>
              </a:rPr>
              <a:t>Industrial project</a:t>
            </a:r>
          </a:p>
          <a:p>
            <a:endParaRPr lang="en-GB" altLang="de-DE" smtClean="0">
              <a:latin typeface="Arial" panose="020B0604020202020204" pitchFamily="34" charset="0"/>
            </a:endParaRPr>
          </a:p>
          <a:p>
            <a:r>
              <a:rPr lang="en-GB" altLang="de-DE" smtClean="0">
                <a:latin typeface="Arial" panose="020B0604020202020204" pitchFamily="34" charset="0"/>
              </a:rPr>
              <a:t>Loading and unloading of a high rack warehouse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en-GB" altLang="de-DE" b="1" smtClean="0">
                <a:latin typeface="Arial" panose="020B0604020202020204" pitchFamily="34" charset="0"/>
              </a:rPr>
              <a:t>Conventional solution: </a:t>
            </a:r>
            <a:r>
              <a:rPr lang="en-GB" altLang="de-DE" smtClean="0">
                <a:latin typeface="Arial" panose="020B0604020202020204" pitchFamily="34" charset="0"/>
              </a:rPr>
              <a:t>Floor driven shelf access equipment (single body system)</a:t>
            </a:r>
            <a:endParaRPr lang="de-DE" altLang="de-DE" smtClean="0">
              <a:latin typeface="Arial" panose="020B0604020202020204" pitchFamily="34" charset="0"/>
            </a:endParaRPr>
          </a:p>
          <a:p>
            <a:endParaRPr lang="de-DE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2629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de-DE" b="1" smtClean="0">
                <a:latin typeface="Arial" panose="020B0604020202020204" pitchFamily="34" charset="0"/>
              </a:rPr>
              <a:t>New solution</a:t>
            </a:r>
            <a:br>
              <a:rPr lang="en-GB" altLang="de-DE" b="1" smtClean="0">
                <a:latin typeface="Arial" panose="020B0604020202020204" pitchFamily="34" charset="0"/>
              </a:rPr>
            </a:br>
            <a:r>
              <a:rPr lang="en-GB" altLang="de-DE" smtClean="0">
                <a:latin typeface="Arial" panose="020B0604020202020204" pitchFamily="34" charset="0"/>
              </a:rPr>
              <a:t>Ceiling driven container crane (multibody system)</a:t>
            </a:r>
            <a:endParaRPr lang="de-DE" altLang="de-DE" smtClean="0">
              <a:latin typeface="Arial" panose="020B0604020202020204" pitchFamily="34" charset="0"/>
            </a:endParaRPr>
          </a:p>
          <a:p>
            <a:endParaRPr lang="en-GB" altLang="de-DE" smtClean="0">
              <a:latin typeface="Arial" panose="020B0604020202020204" pitchFamily="34" charset="0"/>
            </a:endParaRPr>
          </a:p>
          <a:p>
            <a:r>
              <a:rPr lang="en-GB" altLang="de-DE" b="1" smtClean="0">
                <a:latin typeface="Arial" panose="020B0604020202020204" pitchFamily="34" charset="0"/>
              </a:rPr>
              <a:t>Positioning</a:t>
            </a:r>
            <a:endParaRPr lang="de-DE" altLang="de-DE" smtClean="0">
              <a:latin typeface="Arial" panose="020B0604020202020204" pitchFamily="34" charset="0"/>
            </a:endParaRPr>
          </a:p>
          <a:p>
            <a:r>
              <a:rPr lang="en-GB" altLang="de-DE" smtClean="0">
                <a:latin typeface="Arial" panose="020B0604020202020204" pitchFamily="34" charset="0"/>
              </a:rPr>
              <a:t>Trolley moves along rails</a:t>
            </a:r>
            <a:endParaRPr lang="de-DE" altLang="de-DE" smtClean="0">
              <a:latin typeface="Arial" panose="020B0604020202020204" pitchFamily="34" charset="0"/>
            </a:endParaRPr>
          </a:p>
          <a:p>
            <a:r>
              <a:rPr lang="en-GB" altLang="de-DE" smtClean="0">
                <a:latin typeface="Arial" panose="020B0604020202020204" pitchFamily="34" charset="0"/>
              </a:rPr>
              <a:t>Trolley lifts/lowers load-carrying equipment via cable ropes</a:t>
            </a:r>
            <a:endParaRPr lang="de-DE" altLang="de-DE" smtClean="0">
              <a:latin typeface="Arial" panose="020B0604020202020204" pitchFamily="34" charset="0"/>
            </a:endParaRPr>
          </a:p>
          <a:p>
            <a:r>
              <a:rPr lang="en-GB" altLang="de-DE" b="1" smtClean="0">
                <a:latin typeface="Arial" panose="020B0604020202020204" pitchFamily="34" charset="0"/>
              </a:rPr>
              <a:t>Loading/Unloading</a:t>
            </a:r>
            <a:endParaRPr lang="de-DE" altLang="de-DE" smtClean="0">
              <a:latin typeface="Arial" panose="020B0604020202020204" pitchFamily="34" charset="0"/>
            </a:endParaRPr>
          </a:p>
          <a:p>
            <a:r>
              <a:rPr lang="en-GB" altLang="de-DE" smtClean="0">
                <a:latin typeface="Arial" panose="020B0604020202020204" pitchFamily="34" charset="0"/>
              </a:rPr>
              <a:t>Load-carrying equipment accesses</a:t>
            </a:r>
            <a:br>
              <a:rPr lang="en-GB" altLang="de-DE" smtClean="0">
                <a:latin typeface="Arial" panose="020B0604020202020204" pitchFamily="34" charset="0"/>
              </a:rPr>
            </a:br>
            <a:r>
              <a:rPr lang="en-GB" altLang="de-DE" smtClean="0">
                <a:latin typeface="Arial" panose="020B0604020202020204" pitchFamily="34" charset="0"/>
              </a:rPr>
              <a:t>payload with fork-like construction</a:t>
            </a:r>
            <a:endParaRPr lang="de-DE" altLang="de-DE" smtClean="0">
              <a:latin typeface="Arial" panose="020B0604020202020204" pitchFamily="34" charset="0"/>
            </a:endParaRPr>
          </a:p>
          <a:p>
            <a:endParaRPr lang="en-GB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After some unsuccessful attempts in driving the trolley they asked us to…</a:t>
            </a:r>
          </a:p>
        </p:txBody>
      </p:sp>
    </p:spTree>
    <p:extLst>
      <p:ext uri="{BB962C8B-B14F-4D97-AF65-F5344CB8AC3E}">
        <p14:creationId xmlns="" xmlns:p14="http://schemas.microsoft.com/office/powerpoint/2010/main" val="3558308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>
                <a:latin typeface="Arial" panose="020B0604020202020204" pitchFamily="34" charset="0"/>
              </a:rPr>
              <a:t>Simple structure of ode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Jerk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Nichtlinearität + JERK + auf Folie!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„That is not Realtime!“</a:t>
            </a:r>
          </a:p>
          <a:p>
            <a:endParaRPr lang="de-DE" altLang="de-DE" smtClean="0">
              <a:latin typeface="Arial" panose="020B0604020202020204" pitchFamily="34" charset="0"/>
            </a:endParaRPr>
          </a:p>
          <a:p>
            <a:r>
              <a:rPr lang="de-DE" altLang="de-DE" smtClean="0">
                <a:latin typeface="Arial" panose="020B0604020202020204" pitchFamily="34" charset="0"/>
              </a:rPr>
              <a:t>\begin{array}{crlll}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\displaystyle\min_{{\color{Blue} u},{\color{DarkGreen} x},{\color{Blue} t_f}} &amp;\multicolumn{3}{l}{{\color{Blue} t_f} + \displaystyle\int\limits_0^{{\color{Blue} t_f}} {\color{Blue} u_1}^2(t)+{\color{Blue} u_2}^2(t) \,\text{d}t}\\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\text{s.t.} &amp;  {\color{DarkGreen}\dot x}(t) &amp;=&amp; {\footnotesize\left(\begin{array}{c}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x_2}(t)\\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x_5}(t)\\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x_4}(t)\\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x_5}(t)-(g-{\color{DarkGreen} x_8}(t))\cdot\frac{{\color{DarkGreen} x_3}(t)}{{\color{DarkGreen} x_6}(t)}\\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{\color{Blue} u_1}(t)\\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x_7}(t)\\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{\color{DarkGreen} x_8}(t)\\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{\color{Blue} u_2}(t)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\end{array}  \right )}\\[1.9cm]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&amp;{\color{DarkGreen} x}(0) &amp;=&amp; (S_0~0~0~0~0~L_0~0~0)^T\\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&amp;{\color{DarkGreen} x}(t_f) &amp;=&amp; (S_f~0~0~0~0~L_f~0~0)^T\\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&amp;{\color{Blue} u_i}(t) &amp;\in&amp; [u_{i,\min};u_{i,\max}],~~ i=1,2\\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&amp;{\color{DarkGreen} x_i}(t) &amp;\in&amp; [x_{i,\min};x_{i,\max}], ~~i\in {\cal I}_c\\</a:t>
            </a:r>
          </a:p>
          <a:p>
            <a:r>
              <a:rPr lang="de-DE" altLang="de-DE" smtClean="0">
                <a:latin typeface="Arial" panose="020B0604020202020204" pitchFamily="34" charset="0"/>
              </a:rPr>
              <a:t>\end{array}</a:t>
            </a:r>
          </a:p>
        </p:txBody>
      </p:sp>
    </p:spTree>
    <p:extLst>
      <p:ext uri="{BB962C8B-B14F-4D97-AF65-F5344CB8AC3E}">
        <p14:creationId xmlns="" xmlns:p14="http://schemas.microsoft.com/office/powerpoint/2010/main" val="166641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5600" y="838200"/>
            <a:ext cx="2133600" cy="5105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248400" cy="5105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Hier klicken, um Master-Titelformat zu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362200"/>
            <a:ext cx="853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Hier klicken, um Master-Textformat zu bearbeiten</a:t>
            </a:r>
          </a:p>
          <a:p>
            <a:pPr lvl="1"/>
            <a:r>
              <a:rPr lang="de-DE" altLang="en-US" dirty="0" smtClean="0"/>
              <a:t>Zweite Ebene</a:t>
            </a:r>
          </a:p>
          <a:p>
            <a:pPr lvl="2"/>
            <a:r>
              <a:rPr lang="de-DE" altLang="en-US" dirty="0" smtClean="0"/>
              <a:t>Dritte Ebene</a:t>
            </a:r>
          </a:p>
          <a:p>
            <a:pPr lvl="3"/>
            <a:r>
              <a:rPr lang="de-DE" altLang="en-US" dirty="0" smtClean="0"/>
              <a:t>Vierte Ebene</a:t>
            </a:r>
          </a:p>
          <a:p>
            <a:pPr lvl="4"/>
            <a:r>
              <a:rPr lang="de-DE" altLang="en-US" dirty="0" smtClean="0"/>
              <a:t>Fünfte Ebene</a:t>
            </a:r>
          </a:p>
        </p:txBody>
      </p:sp>
      <p:pic>
        <p:nvPicPr>
          <p:cNvPr id="4" name="Picture 2" descr="D:\Seafile\Meine Bibliothek\OSE4\Book\oselogo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778000"/>
            <a:ext cx="1914930" cy="1080000"/>
          </a:xfrm>
          <a:prstGeom prst="rect">
            <a:avLst/>
          </a:prstGeom>
          <a:noFill/>
        </p:spPr>
      </p:pic>
      <p:pic>
        <p:nvPicPr>
          <p:cNvPr id="5" name="Picture 4" descr="D:\Seafile\Meine Bibliothek\OSE4\Book\oselogo2.png"/>
          <p:cNvPicPr>
            <a:picLocks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 flipH="1">
            <a:off x="1896761" y="5778000"/>
            <a:ext cx="7247237" cy="10800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 userDrawn="1"/>
        </p:nvSpPr>
        <p:spPr>
          <a:xfrm>
            <a:off x="7109012" y="6362114"/>
            <a:ext cx="2034988" cy="49588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169E3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Matthias Knauer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UB_logo_EXZELL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031" y="330502"/>
            <a:ext cx="2197941" cy="36726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271309" y="1396645"/>
            <a:ext cx="1872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400" dirty="0" smtClean="0">
                <a:latin typeface="Calibri" pitchFamily="34" charset="0"/>
              </a:rPr>
              <a:t>AG Optimierung und Optimale Steuerung</a:t>
            </a:r>
          </a:p>
        </p:txBody>
      </p:sp>
      <p:pic>
        <p:nvPicPr>
          <p:cNvPr id="14" name="Picture 9" descr="C:\Users\matieu\Dropbox\Vortraege\Science Slam\Lagerhaus 2014.06.04\Bild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3753" y="260250"/>
            <a:ext cx="1463675" cy="1169988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7871517" y="1139157"/>
            <a:ext cx="127248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  <a:spcBef>
                <a:spcPts val="0"/>
              </a:spcBef>
            </a:pPr>
            <a:r>
              <a:rPr lang="de-DE" sz="1000" dirty="0" smtClean="0">
                <a:latin typeface="Calibri" pitchFamily="34" charset="0"/>
              </a:rPr>
              <a:t>Zentrum für</a:t>
            </a:r>
          </a:p>
          <a:p>
            <a:pPr>
              <a:lnSpc>
                <a:spcPts val="1000"/>
              </a:lnSpc>
              <a:spcBef>
                <a:spcPts val="0"/>
              </a:spcBef>
            </a:pPr>
            <a:r>
              <a:rPr lang="de-DE" sz="1000" dirty="0" smtClean="0">
                <a:latin typeface="Calibri" pitchFamily="34" charset="0"/>
              </a:rPr>
              <a:t>Technomathematik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341671"/>
            <a:ext cx="9144000" cy="1470025"/>
          </a:xfrm>
        </p:spPr>
        <p:txBody>
          <a:bodyPr/>
          <a:lstStyle/>
          <a:p>
            <a:r>
              <a:rPr lang="en-US" dirty="0" smtClean="0"/>
              <a:t>Tutorial:</a:t>
            </a:r>
            <a:br>
              <a:rPr lang="en-US" dirty="0" smtClean="0"/>
            </a:br>
            <a:r>
              <a:rPr lang="en-US" dirty="0" smtClean="0"/>
              <a:t>Optimal Control with WORHP Lab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2"/>
          <p:cNvSpPr>
            <a:spLocks noGrp="1"/>
          </p:cNvSpPr>
          <p:nvPr>
            <p:ph type="title"/>
          </p:nvPr>
        </p:nvSpPr>
        <p:spPr>
          <a:xfrm>
            <a:off x="304800" y="-33171"/>
            <a:ext cx="8534400" cy="1295400"/>
          </a:xfrm>
        </p:spPr>
        <p:txBody>
          <a:bodyPr/>
          <a:lstStyle/>
          <a:p>
            <a:r>
              <a:rPr lang="de-DE" altLang="de-DE" dirty="0" smtClean="0"/>
              <a:t>Lagrange </a:t>
            </a:r>
            <a:r>
              <a:rPr lang="de-DE" altLang="de-DE" dirty="0"/>
              <a:t>P</a:t>
            </a:r>
            <a:r>
              <a:rPr lang="de-DE" altLang="de-DE" dirty="0" smtClean="0"/>
              <a:t>oints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0" y="828842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2400" dirty="0" smtClean="0">
                <a:cs typeface="Arial" panose="020B0604020202020204" pitchFamily="34" charset="0"/>
              </a:rPr>
              <a:t>Movement of spaceship in gravity field of Sun/Earth</a:t>
            </a:r>
            <a:endParaRPr lang="en-GB" altLang="de-DE" sz="2400" dirty="0"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89" y="1902190"/>
            <a:ext cx="2817643" cy="248836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147" y="1444992"/>
            <a:ext cx="4724400" cy="849536"/>
          </a:xfrm>
          <a:prstGeom prst="rect">
            <a:avLst/>
          </a:prstGeom>
        </p:spPr>
      </p:pic>
      <p:sp>
        <p:nvSpPr>
          <p:cNvPr id="12" name="Inhaltsplatzhalter 1"/>
          <p:cNvSpPr>
            <a:spLocks noGrp="1"/>
          </p:cNvSpPr>
          <p:nvPr>
            <p:ph idx="1"/>
          </p:nvPr>
        </p:nvSpPr>
        <p:spPr>
          <a:xfrm>
            <a:off x="3730625" y="2405284"/>
            <a:ext cx="5244933" cy="3362410"/>
          </a:xfrm>
        </p:spPr>
        <p:txBody>
          <a:bodyPr>
            <a:noAutofit/>
          </a:bodyPr>
          <a:lstStyle/>
          <a:p>
            <a:pPr marL="0" indent="0">
              <a:buSzPct val="100000"/>
              <a:buNone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Start with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Lagrange.xml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Verify stability of L4=(0.5-mu,0.866) using a phase plot in (</a:t>
            </a:r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x,y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)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Modify #grid points and process time</a:t>
            </a:r>
            <a:b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endParaRPr lang="en-GB" sz="14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Add control </a:t>
            </a:r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ux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and </a:t>
            </a:r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uy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to go from (0.9,0) to (0.5, 0.866)</a:t>
            </a:r>
            <a:endParaRPr lang="en-GB" sz="1400" kern="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endParaRPr lang="en-GB" sz="1400" kern="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Minimize Energy:                                          (new state, min  E[end])</a:t>
            </a:r>
            <a:r>
              <a:rPr lang="en-GB" sz="1400" kern="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endParaRPr lang="en-GB" sz="1400" kern="0" dirty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endParaRPr lang="en-GB" sz="14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Use free process time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Minimize Energy + process time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kern="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Consider forbidden area (</a:t>
            </a:r>
            <a:r>
              <a:rPr lang="en-GB" sz="1400" kern="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drag+dro</a:t>
            </a:r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p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constraint into plot!)</a:t>
            </a:r>
            <a:endParaRPr lang="en-GB" sz="1400" kern="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endParaRPr lang="de-DE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025" y="1459038"/>
            <a:ext cx="629945" cy="78932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620" y="3736732"/>
            <a:ext cx="1035593" cy="69951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378" y="5291216"/>
            <a:ext cx="3259429" cy="28867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592" y="2495910"/>
            <a:ext cx="263050" cy="255816"/>
          </a:xfrm>
          <a:prstGeom prst="rect">
            <a:avLst/>
          </a:prstGeom>
        </p:spPr>
      </p:pic>
      <p:sp>
        <p:nvSpPr>
          <p:cNvPr id="17" name="Inhaltsplatzhalter 1"/>
          <p:cNvSpPr txBox="1">
            <a:spLocks/>
          </p:cNvSpPr>
          <p:nvPr/>
        </p:nvSpPr>
        <p:spPr bwMode="auto">
          <a:xfrm>
            <a:off x="3730625" y="5648988"/>
            <a:ext cx="4920916" cy="94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kern="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Find a trajectory from L4 (with zero velocity) to L5 (with zero velocity) and minimized energy and process time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400" kern="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What if initial and terminal velocity is free?</a:t>
            </a:r>
            <a:endParaRPr lang="de-DE" sz="14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016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94 0.04722 C -0.11094 0.09514 -0.08594 0.13518 -0.05452 0.13518 C -0.01789 0.13518 -0.00452 0.09097 0.00104 0.06481 L 0.00677 0.02916 C 0.01232 0.00278 0.02673 -0.04028 0.0684 -0.04028 C 0.09479 -0.04028 0.12569 -0.00139 0.12569 0.04722 C 0.12569 0.09514 0.09479 0.13518 0.0684 0.13518 C 0.02673 0.13518 0.01232 0.09097 0.00677 0.06481 L 0.00104 0.02916 C -0.00452 0.00278 -0.01789 -0.04028 -0.05452 -0.04028 C -0.08594 -0.04028 -0.11094 -0.00139 -0.11094 0.04722 Z " pathEditMode="relative" rAng="0" ptsTypes="AAAAAAAAA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2"/>
          <p:cNvSpPr>
            <a:spLocks noGrp="1"/>
          </p:cNvSpPr>
          <p:nvPr>
            <p:ph type="title"/>
          </p:nvPr>
        </p:nvSpPr>
        <p:spPr>
          <a:xfrm>
            <a:off x="304800" y="-33171"/>
            <a:ext cx="8534400" cy="1295400"/>
          </a:xfrm>
        </p:spPr>
        <p:txBody>
          <a:bodyPr/>
          <a:lstStyle/>
          <a:p>
            <a:r>
              <a:rPr lang="de-DE" altLang="de-DE" dirty="0" err="1" smtClean="0"/>
              <a:t>Clohessy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Wiltshire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Equations</a:t>
            </a:r>
            <a:endParaRPr lang="de-DE" altLang="de-DE" dirty="0" smtClean="0"/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0" y="828842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2400" dirty="0" smtClean="0">
                <a:cs typeface="Arial" panose="020B0604020202020204" pitchFamily="34" charset="0"/>
              </a:rPr>
              <a:t>Movement of spaceship relative to orbiting object</a:t>
            </a:r>
            <a:endParaRPr lang="en-GB" altLang="de-DE" sz="2400" dirty="0">
              <a:cs typeface="Arial" panose="020B0604020202020204" pitchFamily="34" charset="0"/>
            </a:endParaRPr>
          </a:p>
        </p:txBody>
      </p:sp>
      <p:sp>
        <p:nvSpPr>
          <p:cNvPr id="12" name="Inhaltsplatzhalter 1"/>
          <p:cNvSpPr>
            <a:spLocks noGrp="1"/>
          </p:cNvSpPr>
          <p:nvPr>
            <p:ph idx="1"/>
          </p:nvPr>
        </p:nvSpPr>
        <p:spPr>
          <a:xfrm>
            <a:off x="3994484" y="2862482"/>
            <a:ext cx="4981074" cy="3362410"/>
          </a:xfrm>
        </p:spPr>
        <p:txBody>
          <a:bodyPr>
            <a:noAutofit/>
          </a:bodyPr>
          <a:lstStyle/>
          <a:p>
            <a:pPr marL="0" indent="0">
              <a:buSzPct val="100000"/>
              <a:buNone/>
              <a:defRPr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Start with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Clohessy.xml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What is the best initial velocity to get from (0,-1000) to (0,0)?</a:t>
            </a:r>
            <a:b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endParaRPr lang="en-GB" sz="16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Add control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ux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and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uy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, set initial velocity to zero and minimize energy and process time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endParaRPr lang="en-GB" sz="1600" kern="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625" y="1564977"/>
            <a:ext cx="3667125" cy="1057275"/>
          </a:xfrm>
          <a:prstGeom prst="rect">
            <a:avLst/>
          </a:prstGeom>
        </p:spPr>
      </p:pic>
      <p:sp>
        <p:nvSpPr>
          <p:cNvPr id="13" name="Inhaltsplatzhalter 1"/>
          <p:cNvSpPr txBox="1">
            <a:spLocks/>
          </p:cNvSpPr>
          <p:nvPr/>
        </p:nvSpPr>
        <p:spPr bwMode="auto">
          <a:xfrm>
            <a:off x="304801" y="1502459"/>
            <a:ext cx="2679032" cy="111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SzPct val="100000"/>
              <a:buFontTx/>
              <a:buNone/>
              <a:defRPr/>
            </a:pPr>
            <a:r>
              <a:rPr lang="en-GB" sz="1400" kern="0" dirty="0" smtClean="0">
                <a:cs typeface="Calibri" pitchFamily="34" charset="0"/>
              </a:rPr>
              <a:t>Simplifications</a:t>
            </a:r>
          </a:p>
          <a:p>
            <a:pPr>
              <a:buSzPct val="100000"/>
              <a:defRPr/>
            </a:pPr>
            <a:r>
              <a:rPr lang="en-GB" sz="1400" kern="0" dirty="0" smtClean="0">
                <a:cs typeface="Calibri" pitchFamily="34" charset="0"/>
              </a:rPr>
              <a:t>Linearized model</a:t>
            </a:r>
          </a:p>
          <a:p>
            <a:pPr>
              <a:buSzPct val="100000"/>
              <a:defRPr/>
            </a:pPr>
            <a:r>
              <a:rPr lang="en-GB" sz="1400" kern="0" dirty="0" smtClean="0">
                <a:cs typeface="Calibri" pitchFamily="34" charset="0"/>
              </a:rPr>
              <a:t>Object on circular orbit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7625"/>
            <a:ext cx="3790950" cy="3000375"/>
          </a:xfrm>
          <a:prstGeom prst="rect">
            <a:avLst/>
          </a:prstGeom>
        </p:spPr>
      </p:pic>
      <p:sp>
        <p:nvSpPr>
          <p:cNvPr id="15" name="Pfeil nach rechts 14"/>
          <p:cNvSpPr/>
          <p:nvPr/>
        </p:nvSpPr>
        <p:spPr bwMode="auto">
          <a:xfrm flipH="1">
            <a:off x="3453063" y="4806996"/>
            <a:ext cx="3272590" cy="764154"/>
          </a:xfrm>
          <a:prstGeom prst="rightArrow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How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to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catch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this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satellite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?</a:t>
            </a:r>
            <a:endParaRPr kumimoji="0" lang="de-DE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280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286439"/>
            <a:ext cx="3944471" cy="4159619"/>
          </a:xfrm>
        </p:spPr>
        <p:txBody>
          <a:bodyPr/>
          <a:lstStyle/>
          <a:p>
            <a:r>
              <a:rPr lang="de-DE" sz="2000" dirty="0" err="1" smtClean="0"/>
              <a:t>Lotka-Volterra</a:t>
            </a:r>
            <a:r>
              <a:rPr lang="de-DE" sz="2000" dirty="0" smtClean="0"/>
              <a:t> model</a:t>
            </a:r>
          </a:p>
          <a:p>
            <a:endParaRPr lang="de-DE" sz="2000" dirty="0" smtClean="0"/>
          </a:p>
          <a:p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err="1" smtClean="0"/>
              <a:t>rabbit</a:t>
            </a:r>
            <a:r>
              <a:rPr lang="de-DE" sz="2000" dirty="0" smtClean="0"/>
              <a:t> </a:t>
            </a:r>
            <a:r>
              <a:rPr lang="de-DE" sz="2000" dirty="0" err="1" smtClean="0"/>
              <a:t>population</a:t>
            </a:r>
            <a:r>
              <a:rPr lang="de-DE" sz="2000" dirty="0" smtClean="0"/>
              <a:t> </a:t>
            </a:r>
            <a:r>
              <a:rPr lang="de-DE" sz="2000" dirty="0" err="1" smtClean="0"/>
              <a:t>increases</a:t>
            </a:r>
            <a:r>
              <a:rPr lang="de-DE" sz="2000" dirty="0" smtClean="0"/>
              <a:t> (a)</a:t>
            </a:r>
          </a:p>
          <a:p>
            <a:r>
              <a:rPr lang="de-DE" sz="2000" dirty="0" err="1" smtClean="0"/>
              <a:t>foxes</a:t>
            </a:r>
            <a:r>
              <a:rPr lang="de-DE" sz="2000" dirty="0" smtClean="0"/>
              <a:t> die (b)</a:t>
            </a:r>
          </a:p>
          <a:p>
            <a:r>
              <a:rPr lang="en-US" sz="2000" dirty="0" smtClean="0"/>
              <a:t>rabbit-fox-encounters decrease the number of rabbits (c) but</a:t>
            </a:r>
          </a:p>
          <a:p>
            <a:r>
              <a:rPr lang="en-US" sz="2000" dirty="0" smtClean="0"/>
              <a:t>increase the number of foxes (d)</a:t>
            </a:r>
          </a:p>
        </p:txBody>
      </p:sp>
      <p:pic>
        <p:nvPicPr>
          <p:cNvPr id="2050" name="Picture 2" descr="C:\Users\matieu\Downloads\CodeCogsEqn (29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920" y="1795719"/>
            <a:ext cx="5014913" cy="821531"/>
          </a:xfrm>
          <a:prstGeom prst="rect">
            <a:avLst/>
          </a:prstGeom>
          <a:noFill/>
        </p:spPr>
      </p:pic>
      <p:pic>
        <p:nvPicPr>
          <p:cNvPr id="2051" name="Picture 3" descr="C:\Users\matieu\Downloads\CodeCogsEqn (3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6388" y="2851615"/>
            <a:ext cx="4018990" cy="222454"/>
          </a:xfrm>
          <a:prstGeom prst="rect">
            <a:avLst/>
          </a:prstGeom>
          <a:noFill/>
        </p:spPr>
      </p:pic>
      <p:pic>
        <p:nvPicPr>
          <p:cNvPr id="2052" name="Picture 4" descr="C:\Users\matieu\Downloads\CodeCogsEqn (3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2769" y="3163979"/>
            <a:ext cx="2358277" cy="262031"/>
          </a:xfrm>
          <a:prstGeom prst="rect">
            <a:avLst/>
          </a:prstGeom>
          <a:noFill/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304800" y="2504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Rabbits</a:t>
            </a:r>
            <a:r>
              <a:rPr lang="de-DE" sz="44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and</a:t>
            </a:r>
            <a:r>
              <a:rPr lang="de-DE" sz="44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Foxes</a:t>
            </a:r>
            <a:endParaRPr kumimoji="0" lang="de-DE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0" y="828019"/>
            <a:ext cx="91487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000" dirty="0" smtClean="0"/>
              <a:t>Predator-prey dynamics for interacting populations</a:t>
            </a:r>
            <a:endParaRPr lang="de-DE" sz="2000" kern="0" dirty="0">
              <a:solidFill>
                <a:schemeClr val="tx1"/>
              </a:solidFill>
            </a:endParaRPr>
          </a:p>
        </p:txBody>
      </p:sp>
      <p:sp>
        <p:nvSpPr>
          <p:cNvPr id="11" name="Inhaltsplatzhalter 1"/>
          <p:cNvSpPr txBox="1">
            <a:spLocks/>
          </p:cNvSpPr>
          <p:nvPr/>
        </p:nvSpPr>
        <p:spPr bwMode="auto">
          <a:xfrm>
            <a:off x="4746812" y="3939988"/>
            <a:ext cx="4397188" cy="254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Open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Rabbits1.xml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Modify 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process</a:t>
            </a:r>
            <a:r>
              <a:rPr kumimoji="0" lang="en-GB" sz="1600" b="0" i="1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time</a:t>
            </a: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and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en-GB" sz="1600" b="0" i="1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grid points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View plots, generate phase plane plots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For which initial values are the populations stationary?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Add constraints: population of rabbits should always be above 400, population of foxes below 50. What’s the problem?</a:t>
            </a:r>
            <a:endParaRPr lang="de-DE" sz="16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286439"/>
            <a:ext cx="3944471" cy="4159619"/>
          </a:xfrm>
        </p:spPr>
        <p:txBody>
          <a:bodyPr/>
          <a:lstStyle/>
          <a:p>
            <a:r>
              <a:rPr lang="de-DE" sz="2000" dirty="0" err="1" smtClean="0"/>
              <a:t>Lotka-Volterra</a:t>
            </a:r>
            <a:r>
              <a:rPr lang="de-DE" sz="2000" dirty="0" smtClean="0"/>
              <a:t> model</a:t>
            </a:r>
          </a:p>
          <a:p>
            <a:endParaRPr lang="de-DE" sz="2000" dirty="0" smtClean="0"/>
          </a:p>
          <a:p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err="1" smtClean="0"/>
              <a:t>rabbit</a:t>
            </a:r>
            <a:r>
              <a:rPr lang="de-DE" sz="2000" dirty="0" smtClean="0"/>
              <a:t> </a:t>
            </a:r>
            <a:r>
              <a:rPr lang="de-DE" sz="2000" dirty="0" err="1" smtClean="0"/>
              <a:t>population</a:t>
            </a:r>
            <a:r>
              <a:rPr lang="de-DE" sz="2000" dirty="0" smtClean="0"/>
              <a:t> </a:t>
            </a:r>
            <a:r>
              <a:rPr lang="de-DE" sz="2000" dirty="0" err="1" smtClean="0"/>
              <a:t>increases</a:t>
            </a:r>
            <a:r>
              <a:rPr lang="de-DE" sz="2000" dirty="0" smtClean="0"/>
              <a:t> (a)</a:t>
            </a:r>
          </a:p>
          <a:p>
            <a:r>
              <a:rPr lang="de-DE" sz="2000" dirty="0" err="1" smtClean="0"/>
              <a:t>foxes</a:t>
            </a:r>
            <a:r>
              <a:rPr lang="de-DE" sz="2000" dirty="0" smtClean="0"/>
              <a:t> die (b)</a:t>
            </a:r>
          </a:p>
          <a:p>
            <a:r>
              <a:rPr lang="en-US" sz="2000" dirty="0" smtClean="0"/>
              <a:t>rabbit-fox-encounters decrease the number of rabbits (c) but</a:t>
            </a:r>
          </a:p>
          <a:p>
            <a:r>
              <a:rPr lang="en-US" sz="2000" dirty="0" smtClean="0"/>
              <a:t>increase the number of foxes (d)</a:t>
            </a:r>
          </a:p>
        </p:txBody>
      </p:sp>
      <p:pic>
        <p:nvPicPr>
          <p:cNvPr id="2050" name="Picture 2" descr="C:\Users\matieu\Downloads\CodeCogsEqn (29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920" y="1795719"/>
            <a:ext cx="5014913" cy="821531"/>
          </a:xfrm>
          <a:prstGeom prst="rect">
            <a:avLst/>
          </a:prstGeom>
          <a:noFill/>
        </p:spPr>
      </p:pic>
      <p:pic>
        <p:nvPicPr>
          <p:cNvPr id="2051" name="Picture 3" descr="C:\Users\matieu\Downloads\CodeCogsEqn (3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6388" y="2851615"/>
            <a:ext cx="4018990" cy="222454"/>
          </a:xfrm>
          <a:prstGeom prst="rect">
            <a:avLst/>
          </a:prstGeom>
          <a:noFill/>
        </p:spPr>
      </p:pic>
      <p:pic>
        <p:nvPicPr>
          <p:cNvPr id="2052" name="Picture 4" descr="C:\Users\matieu\Downloads\CodeCogsEqn (3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2769" y="3163979"/>
            <a:ext cx="2358277" cy="262031"/>
          </a:xfrm>
          <a:prstGeom prst="rect">
            <a:avLst/>
          </a:prstGeom>
          <a:noFill/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304800" y="2504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Rabbits</a:t>
            </a:r>
            <a:r>
              <a:rPr lang="de-DE" sz="44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and</a:t>
            </a:r>
            <a:r>
              <a:rPr lang="de-DE" sz="44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Foxes</a:t>
            </a:r>
            <a:endParaRPr kumimoji="0" lang="de-DE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0" y="828019"/>
            <a:ext cx="91487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000" dirty="0" smtClean="0"/>
              <a:t>Predator-prey dynamics for interacting populations</a:t>
            </a:r>
            <a:endParaRPr lang="de-DE" sz="2000" kern="0" dirty="0">
              <a:solidFill>
                <a:schemeClr val="tx1"/>
              </a:solidFill>
            </a:endParaRPr>
          </a:p>
        </p:txBody>
      </p:sp>
      <p:sp>
        <p:nvSpPr>
          <p:cNvPr id="11" name="Inhaltsplatzhalter 1"/>
          <p:cNvSpPr txBox="1">
            <a:spLocks/>
          </p:cNvSpPr>
          <p:nvPr/>
        </p:nvSpPr>
        <p:spPr bwMode="auto">
          <a:xfrm>
            <a:off x="4746812" y="3939988"/>
            <a:ext cx="4397188" cy="1909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Bef>
                <a:spcPct val="20000"/>
              </a:spcBef>
              <a:buSzPct val="100000"/>
              <a:defRPr/>
            </a:pP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Open </a:t>
            </a:r>
            <a:r>
              <a:rPr lang="de-DE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Rabbits2.xml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Add a control u(t): we bring new rabbits into the woods (or we can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even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remove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some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).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Add box constraints on the control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Do you find a solution with prescribed terminal condition e.g. 550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rabbits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20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foxes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286439"/>
            <a:ext cx="3944471" cy="4159619"/>
          </a:xfrm>
        </p:spPr>
        <p:txBody>
          <a:bodyPr/>
          <a:lstStyle/>
          <a:p>
            <a:r>
              <a:rPr lang="de-DE" sz="2000" dirty="0" err="1" smtClean="0"/>
              <a:t>Lotka-Volterra</a:t>
            </a:r>
            <a:r>
              <a:rPr lang="de-DE" sz="2000" dirty="0" smtClean="0"/>
              <a:t> model</a:t>
            </a:r>
          </a:p>
          <a:p>
            <a:endParaRPr lang="de-DE" sz="2000" dirty="0" smtClean="0"/>
          </a:p>
          <a:p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err="1" smtClean="0"/>
              <a:t>rabbit</a:t>
            </a:r>
            <a:r>
              <a:rPr lang="de-DE" sz="2000" dirty="0" smtClean="0"/>
              <a:t> </a:t>
            </a:r>
            <a:r>
              <a:rPr lang="de-DE" sz="2000" dirty="0" err="1" smtClean="0"/>
              <a:t>population</a:t>
            </a:r>
            <a:r>
              <a:rPr lang="de-DE" sz="2000" dirty="0" smtClean="0"/>
              <a:t> </a:t>
            </a:r>
            <a:r>
              <a:rPr lang="de-DE" sz="2000" dirty="0" err="1" smtClean="0"/>
              <a:t>increases</a:t>
            </a:r>
            <a:r>
              <a:rPr lang="de-DE" sz="2000" dirty="0" smtClean="0"/>
              <a:t> (a)</a:t>
            </a:r>
          </a:p>
          <a:p>
            <a:r>
              <a:rPr lang="de-DE" sz="2000" dirty="0" err="1" smtClean="0"/>
              <a:t>foxes</a:t>
            </a:r>
            <a:r>
              <a:rPr lang="de-DE" sz="2000" dirty="0" smtClean="0"/>
              <a:t> die (b)</a:t>
            </a:r>
          </a:p>
          <a:p>
            <a:r>
              <a:rPr lang="en-US" sz="2000" dirty="0" smtClean="0"/>
              <a:t>rabbit-fox-encounters decrease the number of rabbits (c) but</a:t>
            </a:r>
          </a:p>
          <a:p>
            <a:r>
              <a:rPr lang="en-US" sz="2000" dirty="0" smtClean="0"/>
              <a:t>increase the number of foxes (d)</a:t>
            </a:r>
          </a:p>
        </p:txBody>
      </p:sp>
      <p:pic>
        <p:nvPicPr>
          <p:cNvPr id="2050" name="Picture 2" descr="C:\Users\matieu\Downloads\CodeCogsEqn (29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920" y="1795719"/>
            <a:ext cx="5014913" cy="821531"/>
          </a:xfrm>
          <a:prstGeom prst="rect">
            <a:avLst/>
          </a:prstGeom>
          <a:noFill/>
        </p:spPr>
      </p:pic>
      <p:pic>
        <p:nvPicPr>
          <p:cNvPr id="2051" name="Picture 3" descr="C:\Users\matieu\Downloads\CodeCogsEqn (3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6388" y="2851615"/>
            <a:ext cx="4018990" cy="222454"/>
          </a:xfrm>
          <a:prstGeom prst="rect">
            <a:avLst/>
          </a:prstGeom>
          <a:noFill/>
        </p:spPr>
      </p:pic>
      <p:pic>
        <p:nvPicPr>
          <p:cNvPr id="2052" name="Picture 4" descr="C:\Users\matieu\Downloads\CodeCogsEqn (3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2769" y="3163979"/>
            <a:ext cx="2358277" cy="262031"/>
          </a:xfrm>
          <a:prstGeom prst="rect">
            <a:avLst/>
          </a:prstGeom>
          <a:noFill/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304800" y="2504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Rabbits</a:t>
            </a:r>
            <a:r>
              <a:rPr lang="de-DE" sz="44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and</a:t>
            </a:r>
            <a:r>
              <a:rPr lang="de-DE" sz="44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de-DE" sz="4400" kern="0" dirty="0" err="1" smtClean="0">
                <a:latin typeface="Calibri" pitchFamily="34" charset="0"/>
                <a:ea typeface="+mj-ea"/>
                <a:cs typeface="+mj-cs"/>
              </a:rPr>
              <a:t>Foxes</a:t>
            </a:r>
            <a:endParaRPr kumimoji="0" lang="de-DE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0" y="828019"/>
            <a:ext cx="91487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000" dirty="0" smtClean="0"/>
              <a:t>Predator-prey dynamics for interacting populations</a:t>
            </a:r>
            <a:endParaRPr lang="de-DE" sz="2000" kern="0" dirty="0">
              <a:solidFill>
                <a:schemeClr val="tx1"/>
              </a:solidFill>
            </a:endParaRPr>
          </a:p>
        </p:txBody>
      </p:sp>
      <p:sp>
        <p:nvSpPr>
          <p:cNvPr id="11" name="Inhaltsplatzhalter 1"/>
          <p:cNvSpPr txBox="1">
            <a:spLocks/>
          </p:cNvSpPr>
          <p:nvPr/>
        </p:nvSpPr>
        <p:spPr bwMode="auto">
          <a:xfrm>
            <a:off x="4746812" y="3939988"/>
            <a:ext cx="4397188" cy="254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Bef>
                <a:spcPct val="20000"/>
              </a:spcBef>
              <a:buSzPct val="100000"/>
              <a:defRPr/>
            </a:pP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Open </a:t>
            </a:r>
            <a:r>
              <a:rPr lang="de-DE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Rabbits3.xml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We would like to minimize the amount of added rabbits. How could this be modeled with the help of a new state variable?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Define an initial guess “init” for the new state</a:t>
            </a:r>
            <a:endParaRPr lang="de-DE" sz="16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4988859" y="5405718"/>
            <a:ext cx="4155141" cy="954741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smtClean="0">
                <a:latin typeface="Calibri" panose="020F0502020204030204" pitchFamily="34" charset="0"/>
              </a:rPr>
              <a:t>Access final </a:t>
            </a:r>
            <a:r>
              <a:rPr lang="de-DE" sz="1400" b="1" dirty="0" err="1" smtClean="0">
                <a:latin typeface="Calibri" panose="020F0502020204030204" pitchFamily="34" charset="0"/>
              </a:rPr>
              <a:t>state</a:t>
            </a:r>
            <a:r>
              <a:rPr lang="de-DE" sz="1400" b="1" dirty="0" smtClean="0">
                <a:latin typeface="Calibri" panose="020F0502020204030204" pitchFamily="34" charset="0"/>
              </a:rPr>
              <a:t> in WORHP Lab</a:t>
            </a:r>
            <a:endParaRPr lang="de-DE" sz="1400" dirty="0" smtClean="0">
              <a:latin typeface="Calibri" panose="020F0502020204030204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400" kern="0" dirty="0" smtClean="0">
                <a:latin typeface="Calibri" pitchFamily="34" charset="0"/>
                <a:cs typeface="Calibri" pitchFamily="34" charset="0"/>
              </a:rPr>
              <a:t>You have access to the last entry of a state vector via “x[end]”. So “end” is determined from the number of </a:t>
            </a:r>
            <a:r>
              <a:rPr lang="de-DE" sz="1400" kern="0" dirty="0" err="1" smtClean="0">
                <a:latin typeface="Calibri" pitchFamily="34" charset="0"/>
                <a:cs typeface="Calibri" pitchFamily="34" charset="0"/>
              </a:rPr>
              <a:t>discretisation</a:t>
            </a:r>
            <a:r>
              <a:rPr lang="de-DE" sz="1400" kern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alibri" pitchFamily="34" charset="0"/>
              </a:rPr>
              <a:t>points</a:t>
            </a:r>
            <a:r>
              <a:rPr lang="de-DE" sz="1400" kern="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2504"/>
            <a:ext cx="8534400" cy="1295400"/>
          </a:xfrm>
        </p:spPr>
        <p:txBody>
          <a:bodyPr/>
          <a:lstStyle/>
          <a:p>
            <a:r>
              <a:rPr lang="de-DE" dirty="0" smtClean="0"/>
              <a:t>Rocket Car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4" y="3782634"/>
            <a:ext cx="3422730" cy="174777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4800" y="1372070"/>
            <a:ext cx="42537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</a:rPr>
              <a:t>Simple model of a car: only acceleration and deceleration on straight path.</a:t>
            </a:r>
          </a:p>
          <a:p>
            <a:r>
              <a:rPr lang="en-US" sz="1800" b="1" dirty="0" smtClean="0">
                <a:latin typeface="Calibri" panose="020F0502020204030204" pitchFamily="34" charset="0"/>
              </a:rPr>
              <a:t>Task:</a:t>
            </a:r>
            <a:r>
              <a:rPr lang="en-US" sz="1800" dirty="0" smtClean="0">
                <a:latin typeface="Calibri" panose="020F0502020204030204" pitchFamily="34" charset="0"/>
              </a:rPr>
              <a:t> Drive to zero as fast as possible and come to rest.</a:t>
            </a:r>
          </a:p>
          <a:p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</a:rPr>
              <a:t>x(t): Distance of the </a:t>
            </a:r>
            <a:r>
              <a:rPr lang="en-US" sz="1800" dirty="0" smtClean="0">
                <a:latin typeface="Calibri" panose="020F0502020204030204" pitchFamily="34" charset="0"/>
              </a:rPr>
              <a:t>car </a:t>
            </a:r>
            <a:r>
              <a:rPr lang="en-US" sz="1800" dirty="0">
                <a:latin typeface="Calibri" panose="020F0502020204030204" pitchFamily="34" charset="0"/>
              </a:rPr>
              <a:t>from zero.</a:t>
            </a:r>
          </a:p>
          <a:p>
            <a:r>
              <a:rPr lang="en-US" sz="1800" dirty="0">
                <a:latin typeface="Calibri" panose="020F0502020204030204" pitchFamily="34" charset="0"/>
              </a:rPr>
              <a:t>v(t): Velocity of the car.</a:t>
            </a:r>
          </a:p>
          <a:p>
            <a:r>
              <a:rPr lang="en-US" sz="1800" dirty="0">
                <a:latin typeface="Calibri" panose="020F0502020204030204" pitchFamily="34" charset="0"/>
              </a:rPr>
              <a:t>u(t): Acceleration of the car</a:t>
            </a:r>
            <a:r>
              <a:rPr lang="en-US" sz="1800" dirty="0" smtClean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0" y="828019"/>
            <a:ext cx="91487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sz="2000" kern="0" dirty="0" smtClean="0">
                <a:solidFill>
                  <a:schemeClr val="tx1"/>
                </a:solidFill>
              </a:rPr>
              <a:t>Rocketcar.xml: </a:t>
            </a:r>
            <a:r>
              <a:rPr lang="de-DE" sz="2000" kern="0" dirty="0" err="1" smtClean="0">
                <a:solidFill>
                  <a:schemeClr val="tx1"/>
                </a:solidFill>
              </a:rPr>
              <a:t>free</a:t>
            </a:r>
            <a:r>
              <a:rPr lang="de-DE" sz="2000" kern="0" dirty="0" smtClean="0">
                <a:solidFill>
                  <a:schemeClr val="tx1"/>
                </a:solidFill>
              </a:rPr>
              <a:t> final time</a:t>
            </a:r>
            <a:endParaRPr lang="de-DE" sz="2000" kern="0" dirty="0">
              <a:solidFill>
                <a:schemeClr val="tx1"/>
              </a:solidFill>
            </a:endParaRPr>
          </a:p>
        </p:txBody>
      </p:sp>
      <p:sp>
        <p:nvSpPr>
          <p:cNvPr id="10" name="Inhaltsplatzhalter 1"/>
          <p:cNvSpPr txBox="1">
            <a:spLocks/>
          </p:cNvSpPr>
          <p:nvPr/>
        </p:nvSpPr>
        <p:spPr bwMode="auto">
          <a:xfrm>
            <a:off x="4746812" y="1398495"/>
            <a:ext cx="4397188" cy="458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Bef>
                <a:spcPct val="20000"/>
              </a:spcBef>
              <a:buSzPct val="100000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Write a file </a:t>
            </a:r>
            <a:r>
              <a:rPr lang="en-US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Rocketcar.xml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Add the optimization parameter </a:t>
            </a:r>
            <a:r>
              <a:rPr lang="en-US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tf</a:t>
            </a: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and minimize it.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What should the solution structure be? How does it look like in your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result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?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Try out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the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automatic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grid</a:t>
            </a:r>
            <a:r>
              <a:rPr lang="de-DE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refinement</a:t>
            </a:r>
            <a:endParaRPr lang="de-DE" sz="16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de-DE" sz="16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en-US" sz="16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en-US" sz="16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4351937" y="3200402"/>
            <a:ext cx="4792063" cy="2195104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err="1" smtClean="0">
                <a:latin typeface="Calibri" panose="020F0502020204030204" pitchFamily="34" charset="0"/>
              </a:rPr>
              <a:t>Grid</a:t>
            </a:r>
            <a:r>
              <a:rPr lang="de-DE" sz="1400" b="1" dirty="0" smtClean="0">
                <a:latin typeface="Calibri" panose="020F0502020204030204" pitchFamily="34" charset="0"/>
              </a:rPr>
              <a:t> </a:t>
            </a:r>
            <a:r>
              <a:rPr lang="de-DE" sz="1400" b="1" dirty="0" err="1" smtClean="0">
                <a:latin typeface="Calibri" panose="020F0502020204030204" pitchFamily="34" charset="0"/>
              </a:rPr>
              <a:t>Refinement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Check „Adaptive“ </a:t>
            </a:r>
            <a:r>
              <a:rPr lang="de-DE" sz="1400" dirty="0" err="1" smtClean="0">
                <a:latin typeface="Calibri" panose="020F0502020204030204" pitchFamily="34" charset="0"/>
              </a:rPr>
              <a:t>to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increase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number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of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grid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point</a:t>
            </a:r>
            <a:r>
              <a:rPr lang="de-DE" sz="14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Grid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error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analyzed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on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each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interval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and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refined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if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necessary</a:t>
            </a:r>
            <a:r>
              <a:rPr lang="de-DE" sz="1400" dirty="0">
                <a:latin typeface="Calibri" panose="020F0502020204030204" pitchFamily="34" charset="0"/>
                <a:cs typeface="Consolas" panose="020B0609020204030204" pitchFamily="49" charset="0"/>
              </a:rPr>
              <a:t>.</a:t>
            </a:r>
          </a:p>
          <a:p>
            <a:endParaRPr lang="de-DE" sz="18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8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800" dirty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58" y="3948816"/>
            <a:ext cx="2756364" cy="1382791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 bwMode="auto">
          <a:xfrm>
            <a:off x="4061011" y="5472953"/>
            <a:ext cx="5082989" cy="1385047"/>
          </a:xfrm>
          <a:prstGeom prst="rect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Best number of grid points?</a:t>
            </a:r>
          </a:p>
          <a:p>
            <a:r>
              <a:rPr lang="en-US" sz="1400" dirty="0" smtClean="0">
                <a:latin typeface="Calibri" panose="020F0502020204030204" pitchFamily="34" charset="0"/>
              </a:rPr>
              <a:t>Small: 	degrees of freedom of control is limited (optimality?)</a:t>
            </a:r>
          </a:p>
          <a:p>
            <a:r>
              <a:rPr lang="en-US" sz="1400" dirty="0" smtClean="0">
                <a:latin typeface="Calibri" panose="020F0502020204030204" pitchFamily="34" charset="0"/>
              </a:rPr>
              <a:t>	fast convergence</a:t>
            </a:r>
          </a:p>
          <a:p>
            <a:r>
              <a:rPr lang="en-US" sz="1400" dirty="0" smtClean="0">
                <a:latin typeface="Calibri" panose="020F0502020204030204" pitchFamily="34" charset="0"/>
              </a:rPr>
              <a:t>	</a:t>
            </a:r>
          </a:p>
          <a:p>
            <a:r>
              <a:rPr lang="en-US" sz="1400" dirty="0" smtClean="0">
                <a:latin typeface="Calibri" panose="020F0502020204030204" pitchFamily="34" charset="0"/>
              </a:rPr>
              <a:t>Large:	error of </a:t>
            </a:r>
            <a:r>
              <a:rPr lang="en-US" sz="1400" dirty="0" err="1" smtClean="0">
                <a:latin typeface="Calibri" panose="020F0502020204030204" pitchFamily="34" charset="0"/>
              </a:rPr>
              <a:t>discretized</a:t>
            </a:r>
            <a:r>
              <a:rPr lang="en-US" sz="1400" dirty="0" smtClean="0">
                <a:latin typeface="Calibri" panose="020F0502020204030204" pitchFamily="34" charset="0"/>
              </a:rPr>
              <a:t> ode sums up</a:t>
            </a:r>
          </a:p>
          <a:p>
            <a:r>
              <a:rPr lang="en-US" sz="1400" dirty="0" smtClean="0">
                <a:latin typeface="Calibri" panose="020F0502020204030204" pitchFamily="34" charset="0"/>
              </a:rPr>
              <a:t>	slow convergence</a:t>
            </a:r>
            <a:endParaRPr lang="de-DE" sz="1400" dirty="0" smtClean="0">
              <a:latin typeface="Calibri" panose="020F0502020204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4818528" y="2801470"/>
            <a:ext cx="3814484" cy="815789"/>
          </a:xfrm>
          <a:prstGeom prst="rect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Free final time in WORHP Lab</a:t>
            </a:r>
          </a:p>
          <a:p>
            <a:r>
              <a:rPr lang="en-US" sz="1400" kern="0" dirty="0" smtClean="0">
                <a:latin typeface="Calibri" pitchFamily="34" charset="0"/>
                <a:cs typeface="Calibri" pitchFamily="34" charset="0"/>
              </a:rPr>
              <a:t>You need an additional optimization parameter </a:t>
            </a:r>
            <a:r>
              <a:rPr lang="en-US" sz="1400" kern="0" dirty="0" err="1" smtClean="0">
                <a:latin typeface="Calibri" pitchFamily="34" charset="0"/>
                <a:cs typeface="Calibri" pitchFamily="34" charset="0"/>
              </a:rPr>
              <a:t>tf</a:t>
            </a:r>
            <a:r>
              <a:rPr lang="en-US" sz="1400" kern="0" dirty="0" smtClean="0">
                <a:latin typeface="Calibri" pitchFamily="34" charset="0"/>
                <a:cs typeface="Calibri" pitchFamily="34" charset="0"/>
              </a:rPr>
              <a:t> and set </a:t>
            </a:r>
            <a:r>
              <a:rPr lang="en-US" sz="1400" i="1" kern="0" dirty="0" smtClean="0">
                <a:latin typeface="Calibri" pitchFamily="34" charset="0"/>
                <a:cs typeface="Calibri" pitchFamily="34" charset="0"/>
              </a:rPr>
              <a:t>Process time</a:t>
            </a:r>
            <a:r>
              <a:rPr lang="en-US" sz="1400" kern="0" dirty="0" smtClean="0">
                <a:latin typeface="Calibri" pitchFamily="34" charset="0"/>
                <a:cs typeface="Calibri" pitchFamily="34" charset="0"/>
              </a:rPr>
              <a:t> to </a:t>
            </a:r>
            <a:r>
              <a:rPr lang="en-US" sz="1400" kern="0" dirty="0" err="1" smtClean="0">
                <a:latin typeface="Calibri" pitchFamily="34" charset="0"/>
                <a:cs typeface="Calibri" pitchFamily="34" charset="0"/>
              </a:rPr>
              <a:t>tf</a:t>
            </a:r>
            <a:r>
              <a:rPr lang="en-US" sz="1400" kern="0" dirty="0" smtClean="0">
                <a:latin typeface="Calibri" pitchFamily="34" charset="0"/>
                <a:cs typeface="Calibri" pitchFamily="34" charset="0"/>
              </a:rPr>
              <a:t>.</a:t>
            </a:r>
            <a:endParaRPr kumimoji="0" lang="de-DE" sz="1400" b="0" i="0" u="none" strike="noStrike" cap="none" normalizeH="0" baseline="0" dirty="0" smtClean="0">
              <a:ln>
                <a:noFill/>
              </a:ln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678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2504"/>
            <a:ext cx="8534400" cy="1295400"/>
          </a:xfrm>
        </p:spPr>
        <p:txBody>
          <a:bodyPr/>
          <a:lstStyle/>
          <a:p>
            <a:r>
              <a:rPr lang="de-DE" dirty="0" smtClean="0"/>
              <a:t>Rocket Car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36" y="3930554"/>
            <a:ext cx="3422730" cy="1747777"/>
          </a:xfrm>
          <a:prstGeom prst="rect">
            <a:avLst/>
          </a:prstGeom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0" y="828019"/>
            <a:ext cx="91487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sz="2000" kern="0" dirty="0" smtClean="0">
                <a:solidFill>
                  <a:schemeClr val="tx1"/>
                </a:solidFill>
              </a:rPr>
              <a:t>Matrix </a:t>
            </a:r>
            <a:r>
              <a:rPr lang="de-DE" sz="2000" kern="0" dirty="0" err="1" smtClean="0">
                <a:solidFill>
                  <a:schemeClr val="tx1"/>
                </a:solidFill>
              </a:rPr>
              <a:t>structures</a:t>
            </a:r>
            <a:endParaRPr lang="de-DE" sz="2000" kern="0" dirty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911" y="1522149"/>
            <a:ext cx="3025506" cy="4914155"/>
          </a:xfrm>
          <a:prstGeom prst="rect">
            <a:avLst/>
          </a:prstGeom>
        </p:spPr>
      </p:pic>
      <p:sp>
        <p:nvSpPr>
          <p:cNvPr id="9" name="Pfeil nach rechts 8"/>
          <p:cNvSpPr/>
          <p:nvPr/>
        </p:nvSpPr>
        <p:spPr bwMode="auto">
          <a:xfrm>
            <a:off x="2447300" y="2924331"/>
            <a:ext cx="4306264" cy="764154"/>
          </a:xfrm>
          <a:prstGeom prst="rightArrow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Structure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due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to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integration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method</a:t>
            </a:r>
            <a:endParaRPr kumimoji="0" lang="de-DE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onsolas" pitchFamily="49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2447300" y="1562259"/>
            <a:ext cx="4306264" cy="764154"/>
          </a:xfrm>
          <a:prstGeom prst="rightArrow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Structure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due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to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sparse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ode</a:t>
            </a:r>
            <a:r>
              <a:rPr lang="de-DE" sz="2000" dirty="0" smtClean="0">
                <a:latin typeface="Calibri" pitchFamily="34" charset="0"/>
                <a:cs typeface="Consolas" pitchFamily="49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onsolas" pitchFamily="49" charset="0"/>
              </a:rPr>
              <a:t>system</a:t>
            </a:r>
            <a:endParaRPr kumimoji="0" lang="de-DE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onsolas" pitchFamily="49" charset="0"/>
            </a:endParaRPr>
          </a:p>
        </p:txBody>
      </p:sp>
      <p:sp>
        <p:nvSpPr>
          <p:cNvPr id="13" name="Pfeil nach rechts 12"/>
          <p:cNvSpPr/>
          <p:nvPr/>
        </p:nvSpPr>
        <p:spPr>
          <a:xfrm>
            <a:off x="2533448" y="2494041"/>
            <a:ext cx="576263" cy="217488"/>
          </a:xfrm>
          <a:prstGeom prst="rightArrow">
            <a:avLst/>
          </a:prstGeom>
          <a:solidFill>
            <a:srgbClr val="AAB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009" y="2213710"/>
            <a:ext cx="2369967" cy="750353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00" y="2355732"/>
            <a:ext cx="1734950" cy="5406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854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matieu\Dropbox\Vortraege\Science Slam\Tag der Technik 2014.06.11\Hochregallager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0"/>
            <a:ext cx="9144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>
            <a:spLocks noChangeArrowheads="1"/>
          </p:cNvSpPr>
          <p:nvPr/>
        </p:nvSpPr>
        <p:spPr bwMode="auto">
          <a:xfrm>
            <a:off x="3173413" y="3652838"/>
            <a:ext cx="2633662" cy="26177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  <p:pic>
        <p:nvPicPr>
          <p:cNvPr id="7" name="Picture 2" descr="C:\Users\matieu\Dropbox\Vortraege\Science Slam\Tag der Technik 2014.06.11\gabelstapler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936" y="3518648"/>
            <a:ext cx="3128962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&quot;Nein&quot;-Symbol 7"/>
          <p:cNvSpPr/>
          <p:nvPr/>
        </p:nvSpPr>
        <p:spPr bwMode="auto">
          <a:xfrm>
            <a:off x="3081338" y="3505200"/>
            <a:ext cx="2913062" cy="2913063"/>
          </a:xfrm>
          <a:prstGeom prst="noSmoking">
            <a:avLst>
              <a:gd name="adj" fmla="val 9577"/>
            </a:avLst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1295400"/>
          </a:xfrm>
        </p:spPr>
        <p:txBody>
          <a:bodyPr/>
          <a:lstStyle/>
          <a:p>
            <a:r>
              <a:rPr lang="de-DE" altLang="de-DE" sz="4000" b="1" smtClean="0"/>
              <a:t>High rack warehouses</a:t>
            </a:r>
          </a:p>
        </p:txBody>
      </p:sp>
    </p:spTree>
    <p:extLst>
      <p:ext uri="{BB962C8B-B14F-4D97-AF65-F5344CB8AC3E}">
        <p14:creationId xmlns="" xmlns:p14="http://schemas.microsoft.com/office/powerpoint/2010/main" val="72109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Users\matieu\Dropbox\Hochregal\regal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461010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feil nach rechts 8"/>
          <p:cNvSpPr>
            <a:spLocks noChangeArrowheads="1"/>
          </p:cNvSpPr>
          <p:nvPr/>
        </p:nvSpPr>
        <p:spPr bwMode="auto">
          <a:xfrm flipH="1">
            <a:off x="2555875" y="4941888"/>
            <a:ext cx="3711575" cy="952500"/>
          </a:xfrm>
          <a:prstGeom prst="rightArrow">
            <a:avLst>
              <a:gd name="adj1" fmla="val 50000"/>
              <a:gd name="adj2" fmla="val 79972"/>
            </a:avLst>
          </a:prstGeom>
          <a:solidFill>
            <a:srgbClr val="008000">
              <a:alpha val="74901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>
                <a:solidFill>
                  <a:schemeClr val="bg1"/>
                </a:solidFill>
                <a:latin typeface="Calibri" panose="020F0502020204030204" pitchFamily="34" charset="0"/>
              </a:rPr>
              <a:t>load-carrying equipment</a:t>
            </a:r>
          </a:p>
        </p:txBody>
      </p:sp>
      <p:sp>
        <p:nvSpPr>
          <p:cNvPr id="10" name="Pfeil nach rechts 9"/>
          <p:cNvSpPr>
            <a:spLocks noChangeArrowheads="1"/>
          </p:cNvSpPr>
          <p:nvPr/>
        </p:nvSpPr>
        <p:spPr bwMode="auto">
          <a:xfrm flipH="1">
            <a:off x="2362200" y="3067050"/>
            <a:ext cx="2857500" cy="952500"/>
          </a:xfrm>
          <a:prstGeom prst="rightArrow">
            <a:avLst>
              <a:gd name="adj1" fmla="val 50000"/>
              <a:gd name="adj2" fmla="val 80000"/>
            </a:avLst>
          </a:prstGeom>
          <a:solidFill>
            <a:srgbClr val="008000">
              <a:alpha val="74901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>
                <a:solidFill>
                  <a:schemeClr val="bg1"/>
                </a:solidFill>
                <a:latin typeface="Calibri" panose="020F0502020204030204" pitchFamily="34" charset="0"/>
              </a:rPr>
              <a:t>cable ropes</a:t>
            </a: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1404938"/>
            <a:ext cx="4572000" cy="1295400"/>
          </a:xfrm>
        </p:spPr>
        <p:txBody>
          <a:bodyPr/>
          <a:lstStyle/>
          <a:p>
            <a:r>
              <a:rPr lang="de-DE" altLang="de-DE" sz="4000" b="1" dirty="0" smtClean="0"/>
              <a:t>Crane System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4572000" y="233997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sz="1800" b="1" dirty="0">
                <a:latin typeface="Calibri" panose="020F0502020204030204" pitchFamily="34" charset="0"/>
              </a:rPr>
              <a:t>An alternative concept </a:t>
            </a:r>
            <a:br>
              <a:rPr lang="en-GB" altLang="de-DE" sz="1800" b="1" dirty="0">
                <a:latin typeface="Calibri" panose="020F0502020204030204" pitchFamily="34" charset="0"/>
              </a:rPr>
            </a:br>
            <a:r>
              <a:rPr lang="en-GB" altLang="de-DE" sz="1800" b="1" dirty="0">
                <a:latin typeface="Calibri" panose="020F0502020204030204" pitchFamily="34" charset="0"/>
              </a:rPr>
              <a:t>for high rack warehouses</a:t>
            </a:r>
          </a:p>
        </p:txBody>
      </p:sp>
      <p:sp>
        <p:nvSpPr>
          <p:cNvPr id="7" name="Pfeil nach rechts 6"/>
          <p:cNvSpPr>
            <a:spLocks noChangeArrowheads="1"/>
          </p:cNvSpPr>
          <p:nvPr/>
        </p:nvSpPr>
        <p:spPr bwMode="auto">
          <a:xfrm flipH="1">
            <a:off x="2484438" y="836613"/>
            <a:ext cx="2857500" cy="952500"/>
          </a:xfrm>
          <a:prstGeom prst="rightArrow">
            <a:avLst>
              <a:gd name="adj1" fmla="val 50000"/>
              <a:gd name="adj2" fmla="val 80000"/>
            </a:avLst>
          </a:prstGeom>
          <a:solidFill>
            <a:srgbClr val="008000">
              <a:alpha val="74901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>
                <a:solidFill>
                  <a:schemeClr val="bg1"/>
                </a:solidFill>
                <a:latin typeface="Calibri" panose="020F0502020204030204" pitchFamily="34" charset="0"/>
              </a:rPr>
              <a:t>trolley</a:t>
            </a:r>
          </a:p>
        </p:txBody>
      </p:sp>
    </p:spTree>
    <p:extLst>
      <p:ext uri="{BB962C8B-B14F-4D97-AF65-F5344CB8AC3E}">
        <p14:creationId xmlns="" xmlns:p14="http://schemas.microsoft.com/office/powerpoint/2010/main" val="211977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74405"/>
            <a:ext cx="8534400" cy="1295400"/>
          </a:xfrm>
        </p:spPr>
        <p:txBody>
          <a:bodyPr/>
          <a:lstStyle/>
          <a:p>
            <a:r>
              <a:rPr lang="de-DE" altLang="de-DE" sz="4000" dirty="0" smtClean="0"/>
              <a:t>Path </a:t>
            </a:r>
            <a:r>
              <a:rPr lang="de-DE" altLang="de-DE" sz="4000" dirty="0" err="1" smtClean="0"/>
              <a:t>Planning</a:t>
            </a:r>
            <a:r>
              <a:rPr lang="de-DE" altLang="de-DE" sz="4000" dirty="0" smtClean="0"/>
              <a:t> </a:t>
            </a:r>
            <a:r>
              <a:rPr lang="de-DE" altLang="de-DE" sz="4000" dirty="0" err="1" smtClean="0"/>
              <a:t>with</a:t>
            </a:r>
            <a:r>
              <a:rPr lang="de-DE" altLang="de-DE" sz="4000" dirty="0" smtClean="0"/>
              <a:t> </a:t>
            </a:r>
            <a:r>
              <a:rPr lang="de-DE" altLang="de-DE" sz="4000" dirty="0" err="1" smtClean="0"/>
              <a:t>TransWORHP</a:t>
            </a:r>
            <a:endParaRPr lang="de-DE" altLang="de-DE" sz="4000" dirty="0" smtClean="0"/>
          </a:p>
        </p:txBody>
      </p:sp>
      <p:pic>
        <p:nvPicPr>
          <p:cNvPr id="16387" name="Picture 1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1053012"/>
            <a:ext cx="704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1051425"/>
            <a:ext cx="704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0" y="96816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sz="1800" dirty="0">
                <a:latin typeface="Calibri" panose="020F0502020204030204" pitchFamily="34" charset="0"/>
              </a:rPr>
              <a:t>Move crane system from                to               .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999854" y="2324734"/>
            <a:ext cx="216058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position trolley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velocity trolley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rel. displacement payload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rel. velocity payload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acceleration trolley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length of rope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velocity rope</a:t>
            </a:r>
          </a:p>
          <a:p>
            <a:pPr eaLnBrk="0" hangingPunct="0">
              <a:defRPr/>
            </a:pPr>
            <a:r>
              <a:rPr lang="en-GB" sz="1470" dirty="0">
                <a:latin typeface="Calibri" pitchFamily="34" charset="0"/>
              </a:rPr>
              <a:t>acceleration rope</a:t>
            </a:r>
          </a:p>
        </p:txBody>
      </p:sp>
      <p:pic>
        <p:nvPicPr>
          <p:cNvPr id="16393" name="Picture 12" descr="C:\Users\knauer\Downloads\CodeCogsEqn (1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16" y="1584959"/>
            <a:ext cx="3984625" cy="382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1"/>
          <p:cNvSpPr>
            <a:spLocks noGrp="1"/>
          </p:cNvSpPr>
          <p:nvPr>
            <p:ph idx="1"/>
          </p:nvPr>
        </p:nvSpPr>
        <p:spPr>
          <a:xfrm>
            <a:off x="4734740" y="4577946"/>
            <a:ext cx="4333955" cy="1665067"/>
          </a:xfrm>
        </p:spPr>
        <p:txBody>
          <a:bodyPr>
            <a:noAutofit/>
          </a:bodyPr>
          <a:lstStyle/>
          <a:p>
            <a:pPr marL="0" indent="0">
              <a:buSzPct val="100000"/>
              <a:buNone/>
              <a:defRPr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Start with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Trolley.xml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Modify initial and final position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Do phase plot (trolley – rope length)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Go faster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Keep rope length constant</a:t>
            </a: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Try Zen (with respect to initial/final pos</a:t>
            </a: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.)</a:t>
            </a:r>
          </a:p>
          <a:p>
            <a:endParaRPr lang="de-DE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834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Wahr"/>
  <p:tag name="USEBOLDAMS" val="Falsch"/>
  <p:tag name="TEX2PS" val="latex $(base).tex; dvips -D $(res) -E -o $(base).ps $(base).dvi"/>
  <p:tag name="EXTERNALEDITCOMMAND" val="notepad %"/>
  <p:tag name="GHOSTSCRIPTCOMMAND" val="gswin32c"/>
  <p:tag name="DEFAULTBITMAP" val="png16m"/>
  <p:tag name="DEFAULTBLEND" val="Falsch"/>
  <p:tag name="DEFAULTTRANSPARENT" val="Falsch"/>
  <p:tag name="DEFAULTWORKAROUNDTRANSPARENCYBUG" val="Falsch"/>
  <p:tag name="DEFAULTRESOLUTION" val="1200"/>
  <p:tag name="DEFAULTMAGNIFICATION" val="1"/>
  <p:tag name="DEFAULTFONTSIZE" val="10"/>
  <p:tag name="DEFAULTWIDTH" val="580"/>
  <p:tag name="DEFAULTHEIGHT" val="529"/>
  <p:tag name="FIRSTKNAUER@CJRWMJMFUVWXY5ML" val="3102"/>
  <p:tag name="DEFAULTDISPLAYSOURCE" val="\documentclass{slides}\pagestyle{empty}&#10;\usepackage{color}&#10;\usepackage{colortbl}&#10;\definecolor{coolgray}{rgb}{1,.5,0}&#10;\begin{document}&#10;$$&#10;&#10;$$&#10;\end{document}&#10;"/>
  <p:tag name="EMBEDFONTS" val="0"/>
  <p:tag name="FIRSTKNAUER@QEHCZPMR6A9GCPAA" val="4911"/>
  <p:tag name="FIRSTMATIEU@1Q725YJO4CACJKXL" val="508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&#10;$(S_0,L_0)$&#10;\end{document}&#10;"/>
  <p:tag name="FILENAME" val="txp_fig"/>
  <p:tag name="FORMAT" val="png16m"/>
  <p:tag name="RES" val="600"/>
  <p:tag name="BLEND" val="0"/>
  <p:tag name="TRANSPARENT" val="1"/>
  <p:tag name="TBUG" val="0"/>
  <p:tag name="ALLOWFS" val="0"/>
  <p:tag name="ORIGWIDTH" val="74"/>
  <p:tag name="PICTUREFILESIZE" val="325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&#10;$(S_f,L_f)$&#10;\end{document}&#10;"/>
  <p:tag name="FILENAME" val="txp_fig"/>
  <p:tag name="FORMAT" val="png16m"/>
  <p:tag name="RES" val="600"/>
  <p:tag name="BLEND" val="0"/>
  <p:tag name="TRANSPARENT" val="1"/>
  <p:tag name="TBUG" val="0"/>
  <p:tag name="ALLOWFS" val="0"/>
  <p:tag name="ORIGWIDTH" val="74"/>
  <p:tag name="PICTUREFILESIZE" val="3384"/>
</p:tagLst>
</file>

<file path=ppt/theme/theme1.xml><?xml version="1.0" encoding="utf-8"?>
<a:theme xmlns:a="http://schemas.openxmlformats.org/drawingml/2006/main" name="EMCI2008_Knauer_Satellite">
  <a:themeElements>
    <a:clrScheme name="EMCI2008_Knauer_Satell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MCI2008_Knauer_Satell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EMCI2008_Knauer_Satell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I2008_Knauer_Satelli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1341</Words>
  <Application>Microsoft Office PowerPoint</Application>
  <PresentationFormat>Bildschirmpräsentation (4:3)</PresentationFormat>
  <Paragraphs>208</Paragraphs>
  <Slides>11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EMCI2008_Knauer_Satellite</vt:lpstr>
      <vt:lpstr>Tutorial: Optimal Control with WORHP Lab</vt:lpstr>
      <vt:lpstr>Folie 2</vt:lpstr>
      <vt:lpstr>Folie 3</vt:lpstr>
      <vt:lpstr>Folie 4</vt:lpstr>
      <vt:lpstr>Rocket Car</vt:lpstr>
      <vt:lpstr>Rocket Car</vt:lpstr>
      <vt:lpstr>High rack warehouses</vt:lpstr>
      <vt:lpstr>Crane System</vt:lpstr>
      <vt:lpstr>Path Planning with TransWORHP</vt:lpstr>
      <vt:lpstr>Lagrange Points</vt:lpstr>
      <vt:lpstr>Clohessy Wiltshire Equations</vt:lpstr>
    </vt:vector>
  </TitlesOfParts>
  <Company>uni bremen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Supp-Optimales Essen</dc:title>
  <dc:creator>Matthias Knauer</dc:creator>
  <cp:lastModifiedBy>Matthias Knauer</cp:lastModifiedBy>
  <cp:revision>414</cp:revision>
  <dcterms:created xsi:type="dcterms:W3CDTF">2008-06-28T09:01:34Z</dcterms:created>
  <dcterms:modified xsi:type="dcterms:W3CDTF">2017-03-28T20:47:34Z</dcterms:modified>
</cp:coreProperties>
</file>